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c87f8117bac48fd" /><Relationship Type="http://schemas.openxmlformats.org/officeDocument/2006/relationships/extended-properties" Target="/docProps/app.xml" Id="Rd99e8f5d47a540af" /><Relationship Type="http://schemas.openxmlformats.org/officeDocument/2006/relationships/officeDocument" Target="/ppt/presentation.xml" Id="R45e9ef9365a84d7b" /></Relationships>
</file>

<file path=ppt/presentation.xml><?xml version="1.0" encoding="utf-8"?>
<p:presentation xmlns:p="http://schemas.openxmlformats.org/presentationml/2006/main">
  <p:sldMasterIdLst>
    <p:sldMasterId xmlns:r="http://schemas.openxmlformats.org/officeDocument/2006/relationships" id="2147483648" r:id="R8335fad1c378410f"/>
  </p:sldMasterIdLst>
  <p:notesMasterIdLst>
    <p:notesMasterId xmlns:r="http://schemas.openxmlformats.org/officeDocument/2006/relationships" r:id="R6148f33ffbd04856"/>
  </p:notesMasterIdLst>
  <p:sldIdLst>
    <p:sldId xmlns:r="http://schemas.openxmlformats.org/officeDocument/2006/relationships" id="256" r:id="Rb1dc1f1ea5084612"/>
    <p:sldId xmlns:r="http://schemas.openxmlformats.org/officeDocument/2006/relationships" id="257" r:id="R4401d8602c0f4fbd"/>
    <p:sldId xmlns:r="http://schemas.openxmlformats.org/officeDocument/2006/relationships" id="258" r:id="R69ded1eb0c634af5"/>
    <p:sldId xmlns:r="http://schemas.openxmlformats.org/officeDocument/2006/relationships" id="259" r:id="R6de0c0647cd64e8e"/>
    <p:sldId xmlns:r="http://schemas.openxmlformats.org/officeDocument/2006/relationships" id="260" r:id="R625a3814e6e247b2"/>
    <p:sldId xmlns:r="http://schemas.openxmlformats.org/officeDocument/2006/relationships" id="261" r:id="R92ae977611354b31"/>
    <p:sldId xmlns:r="http://schemas.openxmlformats.org/officeDocument/2006/relationships" id="262" r:id="Red2bef7590b94827"/>
    <p:sldId xmlns:r="http://schemas.openxmlformats.org/officeDocument/2006/relationships" id="263" r:id="R6c4a4af4f2d24e07"/>
    <p:sldId xmlns:r="http://schemas.openxmlformats.org/officeDocument/2006/relationships" id="264" r:id="R4d487097ec504686"/>
    <p:sldId xmlns:r="http://schemas.openxmlformats.org/officeDocument/2006/relationships" id="265" r:id="R86ad12ded5db442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9c0aa00e3e4f94" /><Relationship Type="http://schemas.openxmlformats.org/officeDocument/2006/relationships/slideMaster" Target="/ppt/slideMasters/slideMaster1.xml" Id="R8335fad1c378410f" /><Relationship Type="http://schemas.openxmlformats.org/officeDocument/2006/relationships/notesMaster" Target="/ppt/notesMasters/notesMaster1.xml" Id="R6148f33ffbd04856" /><Relationship Type="http://schemas.openxmlformats.org/officeDocument/2006/relationships/presProps" Target="/ppt/presProps.xml" Id="Rf7bbf372f7ef47ae" /><Relationship Type="http://schemas.openxmlformats.org/officeDocument/2006/relationships/tableStyles" Target="/ppt/tableStyles.xml" Id="R4fe4582611764ac2" /><Relationship Type="http://schemas.openxmlformats.org/officeDocument/2006/relationships/slide" Target="/ppt/slides/slide1.xml" Id="Rb1dc1f1ea5084612" /><Relationship Type="http://schemas.openxmlformats.org/officeDocument/2006/relationships/slide" Target="/ppt/slides/slide2.xml" Id="R4401d8602c0f4fbd" /><Relationship Type="http://schemas.openxmlformats.org/officeDocument/2006/relationships/slide" Target="/ppt/slides/slide3.xml" Id="R69ded1eb0c634af5" /><Relationship Type="http://schemas.openxmlformats.org/officeDocument/2006/relationships/slide" Target="/ppt/slides/slide4.xml" Id="R6de0c0647cd64e8e" /><Relationship Type="http://schemas.openxmlformats.org/officeDocument/2006/relationships/slide" Target="/ppt/slides/slide5.xml" Id="R625a3814e6e247b2" /><Relationship Type="http://schemas.openxmlformats.org/officeDocument/2006/relationships/slide" Target="/ppt/slides/slide6.xml" Id="R92ae977611354b31" /><Relationship Type="http://schemas.openxmlformats.org/officeDocument/2006/relationships/slide" Target="/ppt/slides/slide7.xml" Id="Red2bef7590b94827" /><Relationship Type="http://schemas.openxmlformats.org/officeDocument/2006/relationships/slide" Target="/ppt/slides/slide8.xml" Id="R6c4a4af4f2d24e07" /><Relationship Type="http://schemas.openxmlformats.org/officeDocument/2006/relationships/slide" Target="/ppt/slides/slide9.xml" Id="R4d487097ec504686" /><Relationship Type="http://schemas.openxmlformats.org/officeDocument/2006/relationships/slide" Target="/ppt/slides/slide10.xml" Id="R86ad12ded5db442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a632febcb6b44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e0da18b130b4835" /><Relationship Type="http://schemas.openxmlformats.org/officeDocument/2006/relationships/notesMaster" Target="/ppt/notesMasters/notesMaster1.xml" Id="Rdd6783e78fd945d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2d547885eb43f7" /><Relationship Type="http://schemas.openxmlformats.org/officeDocument/2006/relationships/notesMaster" Target="/ppt/notesMasters/notesMaster1.xml" Id="R3e5e793613674d96"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e2fce063a04658" /><Relationship Type="http://schemas.openxmlformats.org/officeDocument/2006/relationships/notesMaster" Target="/ppt/notesMasters/notesMaster1.xml" Id="R294bdf55c91942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8e22c60314474625" /><Relationship Type="http://schemas.openxmlformats.org/officeDocument/2006/relationships/notesMaster" Target="/ppt/notesMasters/notesMaster1.xml" Id="Rbac3191285d44f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135996f6774752" /><Relationship Type="http://schemas.openxmlformats.org/officeDocument/2006/relationships/notesMaster" Target="/ppt/notesMasters/notesMaster1.xml" Id="R5107085da4bc400a" /></Relationships>
</file>

<file path=ppt/notesSlides/_rels/notesSlide6.xml.rels>&#65279;<?xml version="1.0" encoding="utf-8"?><Relationships xmlns="http://schemas.openxmlformats.org/package/2006/relationships"><Relationship Type="http://schemas.openxmlformats.org/officeDocument/2006/relationships/slide" Target="/ppt/slides/slide6.xml" Id="Rfa24fe02b2ed4f79" /><Relationship Type="http://schemas.openxmlformats.org/officeDocument/2006/relationships/notesMaster" Target="/ppt/notesMasters/notesMaster1.xml" Id="Rc1c01923e7de4b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3bdb544e1d4540" /><Relationship Type="http://schemas.openxmlformats.org/officeDocument/2006/relationships/notesMaster" Target="/ppt/notesMasters/notesMaster1.xml" Id="R8b765c281d484df5"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3dad5bc8f84d93" /><Relationship Type="http://schemas.openxmlformats.org/officeDocument/2006/relationships/notesMaster" Target="/ppt/notesMasters/notesMaster1.xml" Id="R524a969ea43645e7" /></Relationships>
</file>

<file path=ppt/notesSlides/_rels/notesSlide9.xml.rels>&#65279;<?xml version="1.0" encoding="utf-8"?><Relationships xmlns="http://schemas.openxmlformats.org/package/2006/relationships"><Relationship Type="http://schemas.openxmlformats.org/officeDocument/2006/relationships/slide" Target="/ppt/slides/slide9.xml" Id="R633f06ef66b1475a" /><Relationship Type="http://schemas.openxmlformats.org/officeDocument/2006/relationships/notesMaster" Target="/ppt/notesMasters/notesMaster1.xml" Id="R24cb9b2ea1e24c5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358e9bd919495a" /><Relationship Type="http://schemas.openxmlformats.org/officeDocument/2006/relationships/notesMaster" Target="/ppt/notesMasters/notesMaster1.xml" Id="Refe47c72b522427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Cover artwork from the Haunted Bloodline brand library.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60db404b89d46a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0752e3f20f4412" /><Relationship Type="http://schemas.openxmlformats.org/officeDocument/2006/relationships/slideLayout" Target="/ppt/slideLayouts/slideLayout1.xml" Id="R72a1254e61b4454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a1254e61b4454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d44a26b81aa4991" /><Relationship Type="http://schemas.openxmlformats.org/officeDocument/2006/relationships/image" Target="/ppt/media/image.png" Id="Re2a9d0d9ceb0429c" /><Relationship Type="http://schemas.openxmlformats.org/officeDocument/2006/relationships/notesSlide" Target="/ppt/notesSlides/notesSlide1.xml" Id="Rb27b1038e5c14b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a8160e73da3c4721" /><Relationship Type="http://schemas.openxmlformats.org/officeDocument/2006/relationships/image" Target="/ppt/media/image2.png" Id="R7111ed66583f45fa" /><Relationship Type="http://schemas.openxmlformats.org/officeDocument/2006/relationships/notesSlide" Target="/ppt/notesSlides/notesSlide2.xml" Id="R299f1ba9e3c74322"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d4cb55c92ea497a" /><Relationship Type="http://schemas.openxmlformats.org/officeDocument/2006/relationships/image" Target="/ppt/media/image3.png" Id="R27485a6335ea4ba7" /><Relationship Type="http://schemas.openxmlformats.org/officeDocument/2006/relationships/notesSlide" Target="/ppt/notesSlides/notesSlide3.xml" Id="Rc6e3196c6ede43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1accb6ce9674ed9" /><Relationship Type="http://schemas.openxmlformats.org/officeDocument/2006/relationships/image" Target="/ppt/media/image4.png" Id="R5e10074f718c41bd" /><Relationship Type="http://schemas.openxmlformats.org/officeDocument/2006/relationships/notesSlide" Target="/ppt/notesSlides/notesSlide4.xml" Id="R17edd02d81e84e7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d6130bad620437e" /><Relationship Type="http://schemas.openxmlformats.org/officeDocument/2006/relationships/notesSlide" Target="/ppt/notesSlides/notesSlide5.xml" Id="R8ded9cb2620348b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6a23341ffaa4d39" /><Relationship Type="http://schemas.openxmlformats.org/officeDocument/2006/relationships/image" Target="/ppt/media/image5.png" Id="Ra1793dcf67f64939" /><Relationship Type="http://schemas.openxmlformats.org/officeDocument/2006/relationships/image" Target="/ppt/media/image6.png" Id="Rf7db461720314c81" /><Relationship Type="http://schemas.openxmlformats.org/officeDocument/2006/relationships/notesSlide" Target="/ppt/notesSlides/notesSlide6.xml" Id="Rbaaa2b01f4574c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8593fae5fe74c69" /><Relationship Type="http://schemas.openxmlformats.org/officeDocument/2006/relationships/image" Target="/ppt/media/image7.png" Id="R29a559aaa35a4cf4" /><Relationship Type="http://schemas.openxmlformats.org/officeDocument/2006/relationships/image" Target="/ppt/media/image8.png" Id="R8d00fd04a02343d2" /><Relationship Type="http://schemas.openxmlformats.org/officeDocument/2006/relationships/notesSlide" Target="/ppt/notesSlides/notesSlide7.xml" Id="R3f500660410f431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ca3c699cbff44f7" /><Relationship Type="http://schemas.openxmlformats.org/officeDocument/2006/relationships/notesSlide" Target="/ppt/notesSlides/notesSlide8.xml" Id="R47b89121052d468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657108e910043a3" /><Relationship Type="http://schemas.openxmlformats.org/officeDocument/2006/relationships/image" Target="/ppt/media/image9.png" Id="R75daeb4e28c0467c" /><Relationship Type="http://schemas.openxmlformats.org/officeDocument/2006/relationships/notesSlide" Target="/ppt/notesSlides/notesSlide9.xml" Id="R4338b2e782a3424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2ccdcceea6b4df7" /><Relationship Type="http://schemas.openxmlformats.org/officeDocument/2006/relationships/image" Target="/ppt/media/image10.png" Id="Raaa56088497144b8" /><Relationship Type="http://schemas.openxmlformats.org/officeDocument/2006/relationships/notesSlide" Target="/ppt/notesSlides/notesSlide10.xml" Id="R5bc604b3c4cd440d" /></Relationships>
</file>

<file path=ppt/slides/slide1.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e2a9d0d9ceb0429c"/>
          <a:stretch xmlns:a="http://schemas.openxmlformats.org/drawingml/2006/main"/>
        </p:blipFill>
        <p:spPr>
          <a:xfrm xmlns:a="http://schemas.openxmlformats.org/drawingml/2006/main">
            <a:off x="7067550" y="1986982"/>
            <a:ext cx="5124450" cy="288403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7AB3587-8AEE-4D5B-BC22-3E68D2C966D0}"/>
              </a:ext>
            </a:extLst>
          </p:cNvPr>
          <p:cNvSpPr>
            <a:spLocks xmlns:a="http://schemas.openxmlformats.org/drawingml/2006/main" noGrp="1"/>
          </p:cNvSpPr>
          <p:nvPr/>
        </p:nvSpPr>
        <p:spPr>
          <a:xfrm xmlns:a="http://schemas.openxmlformats.org/drawingml/2006/main">
            <a:off x="6667500" y="0"/>
            <a:ext cx="1066800" cy="6858000"/>
          </a:xfrm>
          <a:prstGeom xmlns:a="http://schemas.openxmlformats.org/drawingml/2006/main" prst="rect">
            <a:avLst/>
          </a:prstGeom>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3DAC414-2EA2-4673-B143-9F8E3091069B}"/>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BE02AF34-4AB1-4228-8472-04FC81B46BDA}"/>
              </a:ext>
            </a:extLst>
          </p:cNvPr>
          <p:cNvSpPr>
            <a:spLocks xmlns:a="http://schemas.openxmlformats.org/drawingml/2006/main" noGrp="1"/>
          </p:cNvSpPr>
          <p:nvPr/>
        </p:nvSpPr>
        <p:spPr>
          <a:xfrm xmlns:a="http://schemas.openxmlformats.org/drawingml/2006/main">
            <a:off x="628650" y="952500"/>
            <a:ext cx="61912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4500" b="1" i="0">
                <a:solidFill>
                  <a:srgbClr val="F4F1EC"/>
                </a:solidFill>
                <a:latin typeface="DejaVu Sans"/>
                <a:ea typeface="DejaVu Sans"/>
                <a:cs typeface="DejaVu Sans"/>
              </a:defRPr>
            </a:pPr>
            <a:r>
              <a:rPr sz="4500" b="1" i="0">
                <a:solidFill>
                  <a:srgbClr val="F4F1EC"/>
                </a:solidFill>
                <a:latin typeface="DejaVu Sans"/>
                <a:ea typeface="DejaVu Sans"/>
                <a:cs typeface="DejaVu Sans"/>
              </a:rPr>
              <a:t>HAUNTED</a:t>
            </a:r>
          </a:p>
          <a:p xmlns:a="http://schemas.openxmlformats.org/drawingml/2006/main">
            <a:pPr algn="l">
              <a:defRPr sz="4500" b="1" i="0">
                <a:solidFill>
                  <a:srgbClr val="F4F1EC"/>
                </a:solidFill>
                <a:latin typeface="DejaVu Sans"/>
                <a:ea typeface="DejaVu Sans"/>
                <a:cs typeface="DejaVu Sans"/>
              </a:defRPr>
            </a:pPr>
            <a:r>
              <a:rPr sz="4500" b="1" i="0">
                <a:solidFill>
                  <a:srgbClr val="F4F1EC"/>
                </a:solidFill>
                <a:latin typeface="DejaVu Sans"/>
                <a:ea typeface="DejaVu Sans"/>
                <a:cs typeface="DejaVu Sans"/>
              </a:rPr>
              <a:t>BLOODLINE</a:t>
            </a:r>
          </a:p>
        </p:txBody>
      </p:sp>
      <p:sp>
        <p:nvSpPr>
          <p:cNvPr id="5" name="">
            <a:extLst xmlns:a="http://schemas.openxmlformats.org/drawingml/2006/main">
              <a:ext uri="{FF2B5EF4-FFF2-40B4-BE49-F238E27FC236}">
                <a16:creationId xmlns:a16="http://schemas.microsoft.com/office/drawing/2014/main" id="{298273A2-474C-4A72-B14C-A35A08912986}"/>
              </a:ext>
            </a:extLst>
          </p:cNvPr>
          <p:cNvSpPr>
            <a:spLocks xmlns:a="http://schemas.openxmlformats.org/drawingml/2006/main" noGrp="1"/>
          </p:cNvSpPr>
          <p:nvPr/>
        </p:nvSpPr>
        <p:spPr>
          <a:xfrm xmlns:a="http://schemas.openxmlformats.org/drawingml/2006/main">
            <a:off x="685800" y="2743200"/>
            <a:ext cx="5810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444"/>
          </a:bodyPr>
          <a:lstStyle xmlns:a="http://schemas.openxmlformats.org/drawingml/2006/main"/>
          <a:p xmlns:a="http://schemas.openxmlformats.org/drawingml/2006/main">
            <a:pPr algn="l">
              <a:defRPr sz="1350" b="1" i="0">
                <a:solidFill>
                  <a:srgbClr val="CC1F2F"/>
                </a:solidFill>
                <a:latin typeface="DejaVu Sans"/>
                <a:ea typeface="DejaVu Sans"/>
                <a:cs typeface="DejaVu Sans"/>
              </a:defRPr>
            </a:pPr>
            <a:r>
              <a:rPr sz="1350" b="1" i="0">
                <a:solidFill>
                  <a:srgbClr val="CC1F2F"/>
                </a:solidFill>
                <a:latin typeface="DejaVu Sans"/>
                <a:ea typeface="DejaVu Sans"/>
                <a:cs typeface="DejaVu Sans"/>
              </a:rPr>
              <a:t>UNSCRIPTED PARANORMAL INVESTIGATION SERIES</a:t>
            </a:r>
          </a:p>
        </p:txBody>
      </p:sp>
      <p:sp>
        <p:nvSpPr>
          <p:cNvPr id="6" name="">
            <a:extLst xmlns:a="http://schemas.openxmlformats.org/drawingml/2006/main">
              <a:ext uri="{FF2B5EF4-FFF2-40B4-BE49-F238E27FC236}">
                <a16:creationId xmlns:a16="http://schemas.microsoft.com/office/drawing/2014/main" id="{E188C0B0-470B-49B7-A257-FA86D0B24A38}"/>
              </a:ext>
            </a:extLst>
          </p:cNvPr>
          <p:cNvSpPr>
            <a:spLocks xmlns:a="http://schemas.openxmlformats.org/drawingml/2006/main" noGrp="1"/>
          </p:cNvSpPr>
          <p:nvPr/>
        </p:nvSpPr>
        <p:spPr>
          <a:xfrm xmlns:a="http://schemas.openxmlformats.org/drawingml/2006/main">
            <a:off x="685800" y="3219450"/>
            <a:ext cx="53340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500" b="0" i="0">
                <a:solidFill>
                  <a:srgbClr val="F4F1EC"/>
                </a:solidFill>
                <a:latin typeface="DejaVu Sans"/>
                <a:ea typeface="DejaVu Sans"/>
                <a:cs typeface="DejaVu Sans"/>
              </a:defRPr>
            </a:pPr>
            <a:r>
              <a:rPr sz="1500" b="0" i="0">
                <a:solidFill>
                  <a:srgbClr val="F4F1EC"/>
                </a:solidFill>
                <a:latin typeface="DejaVu Sans"/>
                <a:ea typeface="DejaVu Sans"/>
                <a:cs typeface="DejaVu Sans"/>
              </a:rPr>
              <a:t>Created and hosted by</a:t>
            </a:r>
          </a:p>
          <a:p xmlns:a="http://schemas.openxmlformats.org/drawingml/2006/main">
            <a:pPr algn="l">
              <a:defRPr sz="1500" b="0" i="0">
                <a:solidFill>
                  <a:srgbClr val="F4F1EC"/>
                </a:solidFill>
                <a:latin typeface="DejaVu Sans"/>
                <a:ea typeface="DejaVu Sans"/>
                <a:cs typeface="DejaVu Sans"/>
              </a:defRPr>
            </a:pPr>
            <a:r>
              <a:rPr sz="1500" b="0" i="0">
                <a:solidFill>
                  <a:srgbClr val="F4F1EC"/>
                </a:solidFill>
                <a:latin typeface="DejaVu Sans"/>
                <a:ea typeface="DejaVu Sans"/>
                <a:cs typeface="DejaVu Sans"/>
              </a:rPr>
              <a:t>Jennifer Johnson and Ryan Oswald</a:t>
            </a:r>
          </a:p>
        </p:txBody>
      </p:sp>
      <p:sp>
        <p:nvSpPr>
          <p:cNvPr id="7" name="">
            <a:extLst xmlns:a="http://schemas.openxmlformats.org/drawingml/2006/main">
              <a:ext uri="{FF2B5EF4-FFF2-40B4-BE49-F238E27FC236}">
                <a16:creationId xmlns:a16="http://schemas.microsoft.com/office/drawing/2014/main" id="{5C1B6449-C626-41BE-A475-6FF41727FE25}"/>
              </a:ext>
            </a:extLst>
          </p:cNvPr>
          <p:cNvSpPr>
            <a:spLocks xmlns:a="http://schemas.openxmlformats.org/drawingml/2006/main" noGrp="1"/>
          </p:cNvSpPr>
          <p:nvPr/>
        </p:nvSpPr>
        <p:spPr>
          <a:xfrm xmlns:a="http://schemas.openxmlformats.org/drawingml/2006/main">
            <a:off x="685800" y="5095875"/>
            <a:ext cx="571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875" b="1" i="0">
                <a:solidFill>
                  <a:srgbClr val="F4F1EC"/>
                </a:solidFill>
                <a:latin typeface="DejaVu Sans"/>
                <a:ea typeface="DejaVu Sans"/>
                <a:cs typeface="DejaVu Sans"/>
              </a:defRPr>
            </a:pPr>
            <a:r>
              <a:rPr sz="1875" b="1" i="0">
                <a:solidFill>
                  <a:srgbClr val="F4F1EC"/>
                </a:solidFill>
                <a:latin typeface="DejaVu Sans"/>
                <a:ea typeface="DejaVu Sans"/>
                <a:cs typeface="DejaVu Sans"/>
              </a:rPr>
              <a:t>The locations are haunted.</a:t>
            </a:r>
          </a:p>
          <a:p xmlns:a="http://schemas.openxmlformats.org/drawingml/2006/main">
            <a:pPr algn="l">
              <a:defRPr sz="1875" b="1" i="0">
                <a:solidFill>
                  <a:srgbClr val="F4F1EC"/>
                </a:solidFill>
                <a:latin typeface="DejaVu Sans"/>
                <a:ea typeface="DejaVu Sans"/>
                <a:cs typeface="DejaVu Sans"/>
              </a:defRPr>
            </a:pPr>
            <a:r>
              <a:rPr sz="1875" b="1" i="0">
                <a:solidFill>
                  <a:srgbClr val="F4F1EC"/>
                </a:solidFill>
                <a:latin typeface="DejaVu Sans"/>
                <a:ea typeface="DejaVu Sans"/>
                <a:cs typeface="DejaVu Sans"/>
              </a:rPr>
              <a:t>The relationship is real.</a:t>
            </a:r>
          </a:p>
        </p:txBody>
      </p:sp>
      <p:sp>
        <p:nvSpPr>
          <p:cNvPr id="8" name="">
            <a:extLst xmlns:a="http://schemas.openxmlformats.org/drawingml/2006/main">
              <a:ext uri="{FF2B5EF4-FFF2-40B4-BE49-F238E27FC236}">
                <a16:creationId xmlns:a16="http://schemas.microsoft.com/office/drawing/2014/main" id="{B45DF088-C1EC-4670-8EDA-CBF2BE1E8509}"/>
              </a:ext>
            </a:extLst>
          </p:cNvPr>
          <p:cNvSpPr>
            <a:spLocks xmlns:a="http://schemas.openxmlformats.org/drawingml/2006/main" noGrp="1"/>
          </p:cNvSpPr>
          <p:nvPr/>
        </p:nvSpPr>
        <p:spPr>
          <a:xfrm xmlns:a="http://schemas.openxmlformats.org/drawingml/2006/main">
            <a:off x="685800" y="6000750"/>
            <a:ext cx="1714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08"/>
          </a:bodyPr>
          <a:lstStyle xmlns:a="http://schemas.openxmlformats.org/drawingml/2006/main"/>
          <a:p xmlns:a="http://schemas.openxmlformats.org/drawingml/2006/main">
            <a:pPr algn="l">
              <a:defRPr sz="975" b="1" i="0">
                <a:solidFill>
                  <a:srgbClr val="CC1F2F"/>
                </a:solidFill>
                <a:latin typeface="DejaVu Sans"/>
                <a:ea typeface="DejaVu Sans"/>
                <a:cs typeface="DejaVu Sans"/>
              </a:defRPr>
            </a:pPr>
            <a:r>
              <a:rPr sz="975" b="1" i="0">
                <a:solidFill>
                  <a:srgbClr val="CC1F2F"/>
                </a:solidFill>
                <a:latin typeface="DejaVu Sans"/>
                <a:ea typeface="DejaVu Sans"/>
                <a:cs typeface="DejaVu Sans"/>
              </a:rPr>
              <a:t>SERIES PITCH</a:t>
            </a:r>
          </a:p>
        </p:txBody>
      </p:sp>
    </p:spTree>
    <p:extLst>
      <p:ext uri="{BB962C8B-B14F-4D97-AF65-F5344CB8AC3E}">
        <p14:creationId xmlns:p14="http://schemas.microsoft.com/office/powerpoint/2010/main" val="1259036263"/>
      </p:ext>
    </p:extLst>
  </p:cSld>
</p:sld>
</file>

<file path=ppt/slides/slide2.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8EA1E958-ACF0-415C-BF22-C3023FFF944A}"/>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109D5E5D-06D0-44DE-B4D4-9FD132190C75}"/>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97192D02-B1A3-4DA3-839C-8F127A50CC74}"/>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SERIES CONCEPT</a:t>
            </a:r>
          </a:p>
        </p:txBody>
      </p:sp>
      <p:sp>
        <p:nvSpPr>
          <p:cNvPr id="4" name="">
            <a:extLst xmlns:a="http://schemas.openxmlformats.org/drawingml/2006/main">
              <a:ext uri="{FF2B5EF4-FFF2-40B4-BE49-F238E27FC236}">
                <a16:creationId xmlns:a16="http://schemas.microsoft.com/office/drawing/2014/main" id="{9D4C0E3A-9AC8-484C-B8C8-A9FE1C9931D9}"/>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02</a:t>
            </a:r>
          </a:p>
        </p:txBody>
      </p:sp>
      <p:sp>
        <p:nvSpPr>
          <p:cNvPr id="5" name="">
            <a:extLst xmlns:a="http://schemas.openxmlformats.org/drawingml/2006/main">
              <a:ext uri="{FF2B5EF4-FFF2-40B4-BE49-F238E27FC236}">
                <a16:creationId xmlns:a16="http://schemas.microsoft.com/office/drawing/2014/main" id="{3A20AB93-3B31-4470-AA3A-7F0C7DEB2CF1}"/>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3436"/>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Two siblings walk into the darkness together</a:t>
            </a:r>
          </a:p>
        </p:txBody>
      </p:sp>
      <p:sp>
        <p:nvSpPr>
          <p:cNvPr id="6" name="">
            <a:extLst xmlns:a="http://schemas.openxmlformats.org/drawingml/2006/main">
              <a:ext uri="{FF2B5EF4-FFF2-40B4-BE49-F238E27FC236}">
                <a16:creationId xmlns:a16="http://schemas.microsoft.com/office/drawing/2014/main" id="{87BC7F1B-56AD-49C0-A22E-46DBBD90FB0B}"/>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86941F4C-F7E7-4850-94FC-1C2F7881C4A5}"/>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A repeatable paranormal format built around real investigations and a real relationship</a:t>
            </a:r>
          </a:p>
        </p:txBody>
      </p:sp>
      <p:sp>
        <p:nvSpPr>
          <p:cNvPr id="8" name="">
            <a:extLst xmlns:a="http://schemas.openxmlformats.org/drawingml/2006/main">
              <a:ext uri="{FF2B5EF4-FFF2-40B4-BE49-F238E27FC236}">
                <a16:creationId xmlns:a16="http://schemas.microsoft.com/office/drawing/2014/main" id="{4194AA64-DFB5-4CF3-9F0A-76AC7B793525}"/>
              </a:ext>
            </a:extLst>
          </p:cNvPr>
          <p:cNvSpPr>
            <a:spLocks xmlns:a="http://schemas.openxmlformats.org/drawingml/2006/main" noGrp="1"/>
          </p:cNvSpPr>
          <p:nvPr/>
        </p:nvSpPr>
        <p:spPr>
          <a:xfrm xmlns:a="http://schemas.openxmlformats.org/drawingml/2006/main">
            <a:off x="647700" y="1885950"/>
            <a:ext cx="6191250" cy="1638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981"/>
          </a:bodyPr>
          <a:lstStyle xmlns:a="http://schemas.openxmlformats.org/drawingml/2006/main"/>
          <a:p xmlns:a="http://schemas.openxmlformats.org/drawingml/2006/main">
            <a:pPr algn="l">
              <a:defRPr sz="1800" b="0" i="0">
                <a:solidFill>
                  <a:srgbClr val="F4F1EC"/>
                </a:solidFill>
                <a:latin typeface="DejaVu Sans"/>
                <a:ea typeface="DejaVu Sans"/>
                <a:cs typeface="DejaVu Sans"/>
              </a:defRPr>
            </a:pPr>
            <a:r>
              <a:rPr sz="1800" b="0" i="0">
                <a:solidFill>
                  <a:srgbClr val="F4F1EC"/>
                </a:solidFill>
                <a:latin typeface="DejaVu Sans"/>
                <a:ea typeface="DejaVu Sans"/>
                <a:cs typeface="DejaVu Sans"/>
              </a:rPr>
              <a:t>Brother-and-sister investigators Jennifer Johnson and Ryan Oswald enter locations with disturbing histories and reports of unexplained activity. They combine historical research, modern paranormal equipment and controlled experiments to uncover what may still be lingering behind.</a:t>
            </a:r>
          </a:p>
        </p:txBody>
      </p:sp>
      <p:sp>
        <p:nvSpPr>
          <p:cNvPr id="9" name="">
            <a:extLst xmlns:a="http://schemas.openxmlformats.org/drawingml/2006/main">
              <a:ext uri="{FF2B5EF4-FFF2-40B4-BE49-F238E27FC236}">
                <a16:creationId xmlns:a16="http://schemas.microsoft.com/office/drawing/2014/main" id="{2B061C03-BD89-4EFD-8A8D-3C62132CAC6B}"/>
              </a:ext>
            </a:extLst>
          </p:cNvPr>
          <p:cNvSpPr>
            <a:spLocks xmlns:a="http://schemas.openxmlformats.org/drawingml/2006/main" noGrp="1"/>
          </p:cNvSpPr>
          <p:nvPr/>
        </p:nvSpPr>
        <p:spPr>
          <a:xfrm xmlns:a="http://schemas.openxmlformats.org/drawingml/2006/main">
            <a:off x="647700" y="3857625"/>
            <a:ext cx="5810250" cy="1314450"/>
          </a:xfrm>
          <a:prstGeom xmlns:a="http://schemas.openxmlformats.org/drawingml/2006/main" prst="roundRect">
            <a:avLst>
              <a:gd name="adj" fmla="val 5797"/>
            </a:avLst>
          </a:prstGeom>
          <a:solidFill xmlns:a="http://schemas.openxmlformats.org/drawingml/2006/main">
            <a:srgbClr val="11131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EBC9BC18-7849-4064-98B1-3BEEA06165E3}"/>
              </a:ext>
            </a:extLst>
          </p:cNvPr>
          <p:cNvSpPr>
            <a:spLocks xmlns:a="http://schemas.openxmlformats.org/drawingml/2006/main" noGrp="1"/>
          </p:cNvSpPr>
          <p:nvPr/>
        </p:nvSpPr>
        <p:spPr>
          <a:xfrm xmlns:a="http://schemas.openxmlformats.org/drawingml/2006/main">
            <a:off x="895350" y="4095750"/>
            <a:ext cx="2381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000"/>
          </a:bodyPr>
          <a:lstStyle xmlns:a="http://schemas.openxmlformats.org/drawingml/2006/main"/>
          <a:p xmlns:a="http://schemas.openxmlformats.org/drawingml/2006/main">
            <a:pPr algn="l">
              <a:defRPr sz="1125" b="1" i="0">
                <a:solidFill>
                  <a:srgbClr val="CC1F2F"/>
                </a:solidFill>
                <a:latin typeface="DejaVu Sans"/>
                <a:ea typeface="DejaVu Sans"/>
                <a:cs typeface="DejaVu Sans"/>
              </a:defRPr>
            </a:pPr>
            <a:r>
              <a:rPr sz="1125" b="1" i="0">
                <a:solidFill>
                  <a:srgbClr val="CC1F2F"/>
                </a:solidFill>
                <a:latin typeface="DejaVu Sans"/>
                <a:ea typeface="DejaVu Sans"/>
                <a:cs typeface="DejaVu Sans"/>
              </a:rPr>
              <a:t>THE SERIES PROMISE</a:t>
            </a:r>
          </a:p>
        </p:txBody>
      </p:sp>
      <p:sp>
        <p:nvSpPr>
          <p:cNvPr id="11" name="">
            <a:extLst xmlns:a="http://schemas.openxmlformats.org/drawingml/2006/main">
              <a:ext uri="{FF2B5EF4-FFF2-40B4-BE49-F238E27FC236}">
                <a16:creationId xmlns:a16="http://schemas.microsoft.com/office/drawing/2014/main" id="{A2C47178-75E7-41CC-B38B-AF22B7F125A9}"/>
              </a:ext>
            </a:extLst>
          </p:cNvPr>
          <p:cNvSpPr>
            <a:spLocks xmlns:a="http://schemas.openxmlformats.org/drawingml/2006/main" noGrp="1"/>
          </p:cNvSpPr>
          <p:nvPr/>
        </p:nvSpPr>
        <p:spPr>
          <a:xfrm xmlns:a="http://schemas.openxmlformats.org/drawingml/2006/main">
            <a:off x="895350" y="4438650"/>
            <a:ext cx="52578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608"/>
          </a:bodyPr>
          <a:lstStyle xmlns:a="http://schemas.openxmlformats.org/drawingml/2006/main"/>
          <a:p xmlns:a="http://schemas.openxmlformats.org/drawingml/2006/main">
            <a:pPr algn="l">
              <a:defRPr sz="1425" b="1" i="0">
                <a:solidFill>
                  <a:srgbClr val="F4F1EC"/>
                </a:solidFill>
                <a:latin typeface="DejaVu Sans"/>
                <a:ea typeface="DejaVu Sans"/>
                <a:cs typeface="DejaVu Sans"/>
              </a:defRPr>
            </a:pPr>
            <a:r>
              <a:rPr sz="1425" b="1" i="0">
                <a:solidFill>
                  <a:srgbClr val="F4F1EC"/>
                </a:solidFill>
                <a:latin typeface="DejaVu Sans"/>
                <a:ea typeface="DejaVu Sans"/>
                <a:cs typeface="DejaVu Sans"/>
              </a:rPr>
              <a:t>Every episode delivers a documented haunting, an investigation viewers can follow and the chemistry of two hosts who know exactly how to push each other.</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7111ed66583f45fa"/>
          <a:stretch xmlns:a="http://schemas.openxmlformats.org/drawingml/2006/main"/>
        </p:blipFill>
        <p:spPr>
          <a:xfrm xmlns:a="http://schemas.openxmlformats.org/drawingml/2006/main">
            <a:off x="8080060" y="1104900"/>
            <a:ext cx="2680330" cy="4762500"/>
          </a:xfrm>
          <a:prstGeom xmlns:a="http://schemas.openxmlformats.org/drawingml/2006/main" prst="roundRect">
            <a:avLst>
              <a:gd name="adj" fmla="val 3865"/>
            </a:avLst>
          </a:prstGeom>
        </p:spPr>
      </p:pic>
    </p:spTree>
    <p:extLst>
      <p:ext uri="{BB962C8B-B14F-4D97-AF65-F5344CB8AC3E}">
        <p14:creationId xmlns:p14="http://schemas.microsoft.com/office/powerpoint/2010/main" val="858324281"/>
      </p:ext>
    </p:extLst>
  </p:cSld>
</p:sld>
</file>

<file path=ppt/slides/slide3.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9D10085-4081-4672-ACC9-10B781FAE487}"/>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A54CD75-80E8-4931-8A19-041F957FD90B}"/>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4598785F-C7BD-4E0B-8DC0-D03ADEF336F9}"/>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THE HOSTS</a:t>
            </a:r>
          </a:p>
        </p:txBody>
      </p:sp>
      <p:sp>
        <p:nvSpPr>
          <p:cNvPr id="4" name="">
            <a:extLst xmlns:a="http://schemas.openxmlformats.org/drawingml/2006/main">
              <a:ext uri="{FF2B5EF4-FFF2-40B4-BE49-F238E27FC236}">
                <a16:creationId xmlns:a16="http://schemas.microsoft.com/office/drawing/2014/main" id="{E4D4CF40-BC2F-4711-BF76-82DA21D5C86A}"/>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03</a:t>
            </a:r>
          </a:p>
        </p:txBody>
      </p:sp>
      <p:sp>
        <p:nvSpPr>
          <p:cNvPr id="5" name="">
            <a:extLst xmlns:a="http://schemas.openxmlformats.org/drawingml/2006/main">
              <a:ext uri="{FF2B5EF4-FFF2-40B4-BE49-F238E27FC236}">
                <a16:creationId xmlns:a16="http://schemas.microsoft.com/office/drawing/2014/main" id="{FECF4462-1755-49D9-8DF4-D88457137F5E}"/>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Jennifer Johnson and Ryan Oswald</a:t>
            </a:r>
          </a:p>
        </p:txBody>
      </p:sp>
      <p:sp>
        <p:nvSpPr>
          <p:cNvPr id="6" name="">
            <a:extLst xmlns:a="http://schemas.openxmlformats.org/drawingml/2006/main">
              <a:ext uri="{FF2B5EF4-FFF2-40B4-BE49-F238E27FC236}">
                <a16:creationId xmlns:a16="http://schemas.microsoft.com/office/drawing/2014/main" id="{2313DC91-9725-4A5F-9FDA-E56658A1DF2D}"/>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3B881C2-6E6E-41F2-B9C6-46847C69EC73}"/>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Their sibling chemistry gives the series a story even before the first unexplained sound</a:t>
            </a:r>
          </a:p>
        </p:txBody>
      </p:sp>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27485a6335ea4ba7"/>
          <a:stretch xmlns:a="http://schemas.openxmlformats.org/drawingml/2006/main"/>
        </p:blipFill>
        <p:spPr>
          <a:xfrm xmlns:a="http://schemas.openxmlformats.org/drawingml/2006/main">
            <a:off x="552450" y="2037000"/>
            <a:ext cx="5048250" cy="2841150"/>
          </a:xfrm>
          <a:prstGeom xmlns:a="http://schemas.openxmlformats.org/drawingml/2006/main" prst="roundRect">
            <a:avLst>
              <a:gd name="adj" fmla="val 4520"/>
            </a:avLst>
          </a:prstGeom>
        </p:spPr>
      </p:pic>
      <p:sp>
        <p:nvSpPr>
          <p:cNvPr id="9" name="">
            <a:extLst xmlns:a="http://schemas.openxmlformats.org/drawingml/2006/main">
              <a:ext uri="{FF2B5EF4-FFF2-40B4-BE49-F238E27FC236}">
                <a16:creationId xmlns:a16="http://schemas.microsoft.com/office/drawing/2014/main" id="{13DFD638-2348-497A-B454-A422976A6D31}"/>
              </a:ext>
            </a:extLst>
          </p:cNvPr>
          <p:cNvSpPr>
            <a:spLocks xmlns:a="http://schemas.openxmlformats.org/drawingml/2006/main" noGrp="1"/>
          </p:cNvSpPr>
          <p:nvPr/>
        </p:nvSpPr>
        <p:spPr>
          <a:xfrm xmlns:a="http://schemas.openxmlformats.org/drawingml/2006/main">
            <a:off x="5829300" y="1771650"/>
            <a:ext cx="5562600" cy="1466850"/>
          </a:xfrm>
          <a:prstGeom xmlns:a="http://schemas.openxmlformats.org/drawingml/2006/main" prst="roundRect">
            <a:avLst>
              <a:gd name="adj" fmla="val 5195"/>
            </a:avLst>
          </a:prstGeom>
          <a:solidFill xmlns:a="http://schemas.openxmlformats.org/drawingml/2006/main">
            <a:srgbClr val="11131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636D00FF-0A8E-45A8-A216-B9E75A53AA40}"/>
              </a:ext>
            </a:extLst>
          </p:cNvPr>
          <p:cNvSpPr>
            <a:spLocks xmlns:a="http://schemas.openxmlformats.org/drawingml/2006/main" noGrp="1"/>
          </p:cNvSpPr>
          <p:nvPr/>
        </p:nvSpPr>
        <p:spPr>
          <a:xfrm xmlns:a="http://schemas.openxmlformats.org/drawingml/2006/main">
            <a:off x="6115050" y="2009775"/>
            <a:ext cx="295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7273"/>
          </a:bodyPr>
          <a:lstStyle xmlns:a="http://schemas.openxmlformats.org/drawingml/2006/main"/>
          <a:p xmlns:a="http://schemas.openxmlformats.org/drawingml/2006/main">
            <a:pPr algn="l">
              <a:defRPr sz="1650" b="1" i="0">
                <a:solidFill>
                  <a:srgbClr val="CC1F2F"/>
                </a:solidFill>
                <a:latin typeface="DejaVu Sans"/>
                <a:ea typeface="DejaVu Sans"/>
                <a:cs typeface="DejaVu Sans"/>
              </a:defRPr>
            </a:pPr>
            <a:r>
              <a:rPr sz="1650" b="1" i="0">
                <a:solidFill>
                  <a:srgbClr val="CC1F2F"/>
                </a:solidFill>
                <a:latin typeface="DejaVu Sans"/>
                <a:ea typeface="DejaVu Sans"/>
                <a:cs typeface="DejaVu Sans"/>
              </a:rPr>
              <a:t>JENNIFER JOHNSON</a:t>
            </a:r>
          </a:p>
        </p:txBody>
      </p:sp>
      <p:sp>
        <p:nvSpPr>
          <p:cNvPr id="11" name="">
            <a:extLst xmlns:a="http://schemas.openxmlformats.org/drawingml/2006/main">
              <a:ext uri="{FF2B5EF4-FFF2-40B4-BE49-F238E27FC236}">
                <a16:creationId xmlns:a16="http://schemas.microsoft.com/office/drawing/2014/main" id="{454EE282-AF06-42B4-BCA1-8A928532F193}"/>
              </a:ext>
            </a:extLst>
          </p:cNvPr>
          <p:cNvSpPr>
            <a:spLocks xmlns:a="http://schemas.openxmlformats.org/drawingml/2006/main" noGrp="1"/>
          </p:cNvSpPr>
          <p:nvPr/>
        </p:nvSpPr>
        <p:spPr>
          <a:xfrm xmlns:a="http://schemas.openxmlformats.org/drawingml/2006/main">
            <a:off x="6115050" y="2428875"/>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909"/>
          </a:bodyPr>
          <a:lstStyle xmlns:a="http://schemas.openxmlformats.org/drawingml/2006/main"/>
          <a:p xmlns:a="http://schemas.openxmlformats.org/drawingml/2006/main">
            <a:pPr algn="l">
              <a:defRPr sz="1275" b="0" i="0">
                <a:solidFill>
                  <a:srgbClr val="B7BAC0"/>
                </a:solidFill>
                <a:latin typeface="DejaVu Sans"/>
                <a:ea typeface="DejaVu Sans"/>
                <a:cs typeface="DejaVu Sans"/>
              </a:defRPr>
            </a:pPr>
            <a:r>
              <a:rPr sz="1275" b="0" i="0">
                <a:solidFill>
                  <a:srgbClr val="B7BAC0"/>
                </a:solidFill>
                <a:latin typeface="DejaVu Sans"/>
                <a:ea typeface="DejaVu Sans"/>
                <a:cs typeface="DejaVu Sans"/>
              </a:rPr>
              <a:t>A veteran digital creator and natural on-camera storyteller. Jennifer leads with curiosity, sharp instincts and the willingness to say exactly what she thinks when an investigation turns.</a:t>
            </a:r>
          </a:p>
        </p:txBody>
      </p:sp>
      <p:sp>
        <p:nvSpPr>
          <p:cNvPr id="12" name="">
            <a:extLst xmlns:a="http://schemas.openxmlformats.org/drawingml/2006/main">
              <a:ext uri="{FF2B5EF4-FFF2-40B4-BE49-F238E27FC236}">
                <a16:creationId xmlns:a16="http://schemas.microsoft.com/office/drawing/2014/main" id="{690D17D7-829A-4283-A089-2994FFEAA4AB}"/>
              </a:ext>
            </a:extLst>
          </p:cNvPr>
          <p:cNvSpPr>
            <a:spLocks xmlns:a="http://schemas.openxmlformats.org/drawingml/2006/main" noGrp="1"/>
          </p:cNvSpPr>
          <p:nvPr/>
        </p:nvSpPr>
        <p:spPr>
          <a:xfrm xmlns:a="http://schemas.openxmlformats.org/drawingml/2006/main">
            <a:off x="5829300" y="3476625"/>
            <a:ext cx="5562600" cy="1466850"/>
          </a:xfrm>
          <a:prstGeom xmlns:a="http://schemas.openxmlformats.org/drawingml/2006/main" prst="roundRect">
            <a:avLst>
              <a:gd name="adj" fmla="val 5195"/>
            </a:avLst>
          </a:prstGeom>
          <a:solidFill xmlns:a="http://schemas.openxmlformats.org/drawingml/2006/main">
            <a:srgbClr val="11131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2455E4F-E016-4A24-A6F8-B4352EE6A403}"/>
              </a:ext>
            </a:extLst>
          </p:cNvPr>
          <p:cNvSpPr>
            <a:spLocks xmlns:a="http://schemas.openxmlformats.org/drawingml/2006/main" noGrp="1"/>
          </p:cNvSpPr>
          <p:nvPr/>
        </p:nvSpPr>
        <p:spPr>
          <a:xfrm xmlns:a="http://schemas.openxmlformats.org/drawingml/2006/main">
            <a:off x="6115050" y="3714750"/>
            <a:ext cx="295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7273"/>
          </a:bodyPr>
          <a:lstStyle xmlns:a="http://schemas.openxmlformats.org/drawingml/2006/main"/>
          <a:p xmlns:a="http://schemas.openxmlformats.org/drawingml/2006/main">
            <a:pPr algn="l">
              <a:defRPr sz="1650" b="1" i="0">
                <a:solidFill>
                  <a:srgbClr val="CC1F2F"/>
                </a:solidFill>
                <a:latin typeface="DejaVu Sans"/>
                <a:ea typeface="DejaVu Sans"/>
                <a:cs typeface="DejaVu Sans"/>
              </a:defRPr>
            </a:pPr>
            <a:r>
              <a:rPr sz="1650" b="1" i="0">
                <a:solidFill>
                  <a:srgbClr val="CC1F2F"/>
                </a:solidFill>
                <a:latin typeface="DejaVu Sans"/>
                <a:ea typeface="DejaVu Sans"/>
                <a:cs typeface="DejaVu Sans"/>
              </a:rPr>
              <a:t>RYAN OSWALD</a:t>
            </a:r>
          </a:p>
        </p:txBody>
      </p:sp>
      <p:sp>
        <p:nvSpPr>
          <p:cNvPr id="14" name="">
            <a:extLst xmlns:a="http://schemas.openxmlformats.org/drawingml/2006/main">
              <a:ext uri="{FF2B5EF4-FFF2-40B4-BE49-F238E27FC236}">
                <a16:creationId xmlns:a16="http://schemas.microsoft.com/office/drawing/2014/main" id="{8B7A9D28-A2CE-4C66-975B-E9AEB26D60FB}"/>
              </a:ext>
            </a:extLst>
          </p:cNvPr>
          <p:cNvSpPr>
            <a:spLocks xmlns:a="http://schemas.openxmlformats.org/drawingml/2006/main" noGrp="1"/>
          </p:cNvSpPr>
          <p:nvPr/>
        </p:nvSpPr>
        <p:spPr>
          <a:xfrm xmlns:a="http://schemas.openxmlformats.org/drawingml/2006/main">
            <a:off x="6115050" y="4133850"/>
            <a:ext cx="4914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693"/>
          </a:bodyPr>
          <a:lstStyle xmlns:a="http://schemas.openxmlformats.org/drawingml/2006/main"/>
          <a:p xmlns:a="http://schemas.openxmlformats.org/drawingml/2006/main">
            <a:pPr algn="l">
              <a:defRPr sz="1275" b="0" i="0">
                <a:solidFill>
                  <a:srgbClr val="B7BAC0"/>
                </a:solidFill>
                <a:latin typeface="DejaVu Sans"/>
                <a:ea typeface="DejaVu Sans"/>
                <a:cs typeface="DejaVu Sans"/>
              </a:defRPr>
            </a:pPr>
            <a:r>
              <a:rPr sz="1275" b="0" i="0">
                <a:solidFill>
                  <a:srgbClr val="B7BAC0"/>
                </a:solidFill>
                <a:latin typeface="DejaVu Sans"/>
                <a:ea typeface="DejaVu Sans"/>
                <a:cs typeface="DejaVu Sans"/>
              </a:rPr>
              <a:t>Ryan brings grounded humor, direct questions and a steady presence inside the location. His reactions and investigative style naturally counter Jennifer's energy.</a:t>
            </a:r>
          </a:p>
        </p:txBody>
      </p:sp>
      <p:sp>
        <p:nvSpPr>
          <p:cNvPr id="15" name="">
            <a:extLst xmlns:a="http://schemas.openxmlformats.org/drawingml/2006/main">
              <a:ext uri="{FF2B5EF4-FFF2-40B4-BE49-F238E27FC236}">
                <a16:creationId xmlns:a16="http://schemas.microsoft.com/office/drawing/2014/main" id="{F3F1253C-EA46-4CDE-B4F0-ECD316414668}"/>
              </a:ext>
            </a:extLst>
          </p:cNvPr>
          <p:cNvSpPr>
            <a:spLocks xmlns:a="http://schemas.openxmlformats.org/drawingml/2006/main" noGrp="1"/>
          </p:cNvSpPr>
          <p:nvPr/>
        </p:nvSpPr>
        <p:spPr>
          <a:xfrm xmlns:a="http://schemas.openxmlformats.org/drawingml/2006/main">
            <a:off x="6115050" y="5257800"/>
            <a:ext cx="1905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714"/>
          </a:bodyPr>
          <a:lstStyle xmlns:a="http://schemas.openxmlformats.org/drawingml/2006/main"/>
          <a:p xmlns:a="http://schemas.openxmlformats.org/drawingml/2006/main">
            <a:pPr algn="l">
              <a:defRPr sz="1050" b="1" i="0">
                <a:solidFill>
                  <a:srgbClr val="F4F1EC"/>
                </a:solidFill>
                <a:latin typeface="DejaVu Sans"/>
                <a:ea typeface="DejaVu Sans"/>
                <a:cs typeface="DejaVu Sans"/>
              </a:defRPr>
            </a:pPr>
            <a:r>
              <a:rPr sz="1050" b="1" i="0">
                <a:solidFill>
                  <a:srgbClr val="F4F1EC"/>
                </a:solidFill>
                <a:latin typeface="DejaVu Sans"/>
                <a:ea typeface="DejaVu Sans"/>
                <a:cs typeface="DejaVu Sans"/>
              </a:rPr>
              <a:t>LIFETIME OF TRUST</a:t>
            </a:r>
          </a:p>
        </p:txBody>
      </p:sp>
      <p:sp>
        <p:nvSpPr>
          <p:cNvPr id="16" name="">
            <a:extLst xmlns:a="http://schemas.openxmlformats.org/drawingml/2006/main">
              <a:ext uri="{FF2B5EF4-FFF2-40B4-BE49-F238E27FC236}">
                <a16:creationId xmlns:a16="http://schemas.microsoft.com/office/drawing/2014/main" id="{3E0E126C-6CCF-456B-87B0-CC2BD28E897D}"/>
              </a:ext>
            </a:extLst>
          </p:cNvPr>
          <p:cNvSpPr>
            <a:spLocks xmlns:a="http://schemas.openxmlformats.org/drawingml/2006/main" noGrp="1"/>
          </p:cNvSpPr>
          <p:nvPr/>
        </p:nvSpPr>
        <p:spPr>
          <a:xfrm xmlns:a="http://schemas.openxmlformats.org/drawingml/2006/main">
            <a:off x="6115050" y="5514975"/>
            <a:ext cx="4857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4222"/>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No manufactured partnership. No forced chemistry.</a:t>
            </a:r>
          </a:p>
        </p:txBody>
      </p:sp>
    </p:spTree>
    <p:extLst>
      <p:ext uri="{BB962C8B-B14F-4D97-AF65-F5344CB8AC3E}">
        <p14:creationId xmlns:p14="http://schemas.microsoft.com/office/powerpoint/2010/main" val="1977036058"/>
      </p:ext>
    </p:extLst>
  </p:cSld>
</p:sld>
</file>

<file path=ppt/slides/slide4.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8AE60B5E-B40D-49CA-AE51-3AA745CE26FD}"/>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B30F705-1F26-429D-A5BD-5F500EAD14A6}"/>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291CD019-FB2E-417C-B366-3AA64F30280B}"/>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WHY HAUNTED BLOODLINE</a:t>
            </a:r>
          </a:p>
        </p:txBody>
      </p:sp>
      <p:sp>
        <p:nvSpPr>
          <p:cNvPr id="4" name="">
            <a:extLst xmlns:a="http://schemas.openxmlformats.org/drawingml/2006/main">
              <a:ext uri="{FF2B5EF4-FFF2-40B4-BE49-F238E27FC236}">
                <a16:creationId xmlns:a16="http://schemas.microsoft.com/office/drawing/2014/main" id="{AD3426DA-2566-4306-BCD9-17A71ACD6D9B}"/>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04</a:t>
            </a:r>
          </a:p>
        </p:txBody>
      </p:sp>
      <p:sp>
        <p:nvSpPr>
          <p:cNvPr id="5" name="">
            <a:extLst xmlns:a="http://schemas.openxmlformats.org/drawingml/2006/main">
              <a:ext uri="{FF2B5EF4-FFF2-40B4-BE49-F238E27FC236}">
                <a16:creationId xmlns:a16="http://schemas.microsoft.com/office/drawing/2014/main" id="{DD0BF89E-97F7-4039-A71A-C01B028A241D}"/>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830"/>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The relationship keeps viewers watching</a:t>
            </a:r>
          </a:p>
        </p:txBody>
      </p:sp>
      <p:sp>
        <p:nvSpPr>
          <p:cNvPr id="6" name="">
            <a:extLst xmlns:a="http://schemas.openxmlformats.org/drawingml/2006/main">
              <a:ext uri="{FF2B5EF4-FFF2-40B4-BE49-F238E27FC236}">
                <a16:creationId xmlns:a16="http://schemas.microsoft.com/office/drawing/2014/main" id="{BEFA775F-B814-44B0-8CA3-9EB9370B50E8}"/>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C43A873-7F1F-45BF-B343-B7E0F4F36C7A}"/>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772"/>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Paranormal evidence changes by location. Jennifer and Ryan remain the emotional center of every episode.</a:t>
            </a:r>
          </a:p>
        </p:txBody>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5e10074f718c41bd"/>
          <a:stretch xmlns:a="http://schemas.openxmlformats.org/drawingml/2006/main"/>
        </p:blipFill>
        <p:spPr>
          <a:xfrm xmlns:a="http://schemas.openxmlformats.org/drawingml/2006/main">
            <a:off x="723316" y="1809750"/>
            <a:ext cx="3277769" cy="4095750"/>
          </a:xfrm>
          <a:prstGeom xmlns:a="http://schemas.openxmlformats.org/drawingml/2006/main" prst="roundRect">
            <a:avLst>
              <a:gd name="adj" fmla="val 4211"/>
            </a:avLst>
          </a:prstGeom>
        </p:spPr>
      </p:pic>
      <p:sp>
        <p:nvSpPr>
          <p:cNvPr id="9" name="">
            <a:extLst xmlns:a="http://schemas.openxmlformats.org/drawingml/2006/main">
              <a:ext uri="{FF2B5EF4-FFF2-40B4-BE49-F238E27FC236}">
                <a16:creationId xmlns:a16="http://schemas.microsoft.com/office/drawing/2014/main" id="{F263769A-AA14-40C1-957A-F13E521608A1}"/>
              </a:ext>
            </a:extLst>
          </p:cNvPr>
          <p:cNvSpPr>
            <a:spLocks xmlns:a="http://schemas.openxmlformats.org/drawingml/2006/main" noGrp="1"/>
          </p:cNvSpPr>
          <p:nvPr/>
        </p:nvSpPr>
        <p:spPr>
          <a:xfrm xmlns:a="http://schemas.openxmlformats.org/drawingml/2006/main">
            <a:off x="4667250" y="1952625"/>
            <a:ext cx="66675" cy="66675"/>
          </a:xfrm>
          <a:prstGeom xmlns:a="http://schemas.openxmlformats.org/drawingml/2006/main" prst="roundRect">
            <a:avLst>
              <a:gd name="adj" fmla="val 50000"/>
            </a:avLst>
          </a:prstGeom>
          <a:solidFill xmlns:a="http://schemas.openxmlformats.org/drawingml/2006/main">
            <a:srgbClr val="CC1F2F"/>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6037B03-4A19-4908-A0E6-5505CA5345D9}"/>
              </a:ext>
            </a:extLst>
          </p:cNvPr>
          <p:cNvSpPr>
            <a:spLocks xmlns:a="http://schemas.openxmlformats.org/drawingml/2006/main" noGrp="1"/>
          </p:cNvSpPr>
          <p:nvPr/>
        </p:nvSpPr>
        <p:spPr>
          <a:xfrm xmlns:a="http://schemas.openxmlformats.org/drawingml/2006/main">
            <a:off x="4838700" y="1885950"/>
            <a:ext cx="6400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196"/>
          </a:bodyPr>
          <a:lstStyle xmlns:a="http://schemas.openxmlformats.org/drawingml/2006/main"/>
          <a:p xmlns:a="http://schemas.openxmlformats.org/drawingml/2006/main">
            <a:pPr algn="l">
              <a:defRPr sz="1275" b="1" i="0">
                <a:solidFill>
                  <a:srgbClr val="F4F1EC"/>
                </a:solidFill>
                <a:latin typeface="DejaVu Sans"/>
                <a:ea typeface="DejaVu Sans"/>
                <a:cs typeface="DejaVu Sans"/>
              </a:defRPr>
            </a:pPr>
            <a:r>
              <a:rPr sz="1275" b="1" i="0">
                <a:solidFill>
                  <a:srgbClr val="F4F1EC"/>
                </a:solidFill>
                <a:latin typeface="DejaVu Sans"/>
                <a:ea typeface="DejaVu Sans"/>
                <a:cs typeface="DejaVu Sans"/>
              </a:rPr>
              <a:t>Real sibling chemistry</a:t>
            </a:r>
          </a:p>
        </p:txBody>
      </p:sp>
      <p:sp>
        <p:nvSpPr>
          <p:cNvPr id="11" name="">
            <a:extLst xmlns:a="http://schemas.openxmlformats.org/drawingml/2006/main">
              <a:ext uri="{FF2B5EF4-FFF2-40B4-BE49-F238E27FC236}">
                <a16:creationId xmlns:a16="http://schemas.microsoft.com/office/drawing/2014/main" id="{7BC8E02C-B391-4E2D-B4C1-31D34BFEC08B}"/>
              </a:ext>
            </a:extLst>
          </p:cNvPr>
          <p:cNvSpPr>
            <a:spLocks xmlns:a="http://schemas.openxmlformats.org/drawingml/2006/main" noGrp="1"/>
          </p:cNvSpPr>
          <p:nvPr/>
        </p:nvSpPr>
        <p:spPr>
          <a:xfrm xmlns:a="http://schemas.openxmlformats.org/drawingml/2006/main">
            <a:off x="4838700" y="2181225"/>
            <a:ext cx="6400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They challenge each other, make each other laugh and react differently when a situation becomes uncomfortable.</a:t>
            </a:r>
          </a:p>
        </p:txBody>
      </p:sp>
      <p:sp>
        <p:nvSpPr>
          <p:cNvPr id="12" name="">
            <a:extLst xmlns:a="http://schemas.openxmlformats.org/drawingml/2006/main">
              <a:ext uri="{FF2B5EF4-FFF2-40B4-BE49-F238E27FC236}">
                <a16:creationId xmlns:a16="http://schemas.microsoft.com/office/drawing/2014/main" id="{0A46F7F1-14C4-4FCC-BE09-7FFE73DCC607}"/>
              </a:ext>
            </a:extLst>
          </p:cNvPr>
          <p:cNvSpPr>
            <a:spLocks xmlns:a="http://schemas.openxmlformats.org/drawingml/2006/main" noGrp="1"/>
          </p:cNvSpPr>
          <p:nvPr/>
        </p:nvSpPr>
        <p:spPr>
          <a:xfrm xmlns:a="http://schemas.openxmlformats.org/drawingml/2006/main">
            <a:off x="4667250" y="3152775"/>
            <a:ext cx="66675" cy="66675"/>
          </a:xfrm>
          <a:prstGeom xmlns:a="http://schemas.openxmlformats.org/drawingml/2006/main" prst="roundRect">
            <a:avLst>
              <a:gd name="adj" fmla="val 50000"/>
            </a:avLst>
          </a:prstGeom>
          <a:solidFill xmlns:a="http://schemas.openxmlformats.org/drawingml/2006/main">
            <a:srgbClr val="CC1F2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A5EB1EA2-E91F-47EE-B28F-15D7F6DB6AA2}"/>
              </a:ext>
            </a:extLst>
          </p:cNvPr>
          <p:cNvSpPr>
            <a:spLocks xmlns:a="http://schemas.openxmlformats.org/drawingml/2006/main" noGrp="1"/>
          </p:cNvSpPr>
          <p:nvPr/>
        </p:nvSpPr>
        <p:spPr>
          <a:xfrm xmlns:a="http://schemas.openxmlformats.org/drawingml/2006/main">
            <a:off x="4838700" y="3086100"/>
            <a:ext cx="6400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196"/>
          </a:bodyPr>
          <a:lstStyle xmlns:a="http://schemas.openxmlformats.org/drawingml/2006/main"/>
          <a:p xmlns:a="http://schemas.openxmlformats.org/drawingml/2006/main">
            <a:pPr algn="l">
              <a:defRPr sz="1275" b="1" i="0">
                <a:solidFill>
                  <a:srgbClr val="F4F1EC"/>
                </a:solidFill>
                <a:latin typeface="DejaVu Sans"/>
                <a:ea typeface="DejaVu Sans"/>
                <a:cs typeface="DejaVu Sans"/>
              </a:defRPr>
            </a:pPr>
            <a:r>
              <a:rPr sz="1275" b="1" i="0">
                <a:solidFill>
                  <a:srgbClr val="F4F1EC"/>
                </a:solidFill>
                <a:latin typeface="DejaVu Sans"/>
                <a:ea typeface="DejaVu Sans"/>
                <a:cs typeface="DejaVu Sans"/>
              </a:rPr>
              <a:t>Credibility over hype</a:t>
            </a:r>
          </a:p>
        </p:txBody>
      </p:sp>
      <p:sp>
        <p:nvSpPr>
          <p:cNvPr id="14" name="">
            <a:extLst xmlns:a="http://schemas.openxmlformats.org/drawingml/2006/main">
              <a:ext uri="{FF2B5EF4-FFF2-40B4-BE49-F238E27FC236}">
                <a16:creationId xmlns:a16="http://schemas.microsoft.com/office/drawing/2014/main" id="{A110706E-C973-4F5D-80FC-DF118B75642F}"/>
              </a:ext>
            </a:extLst>
          </p:cNvPr>
          <p:cNvSpPr>
            <a:spLocks xmlns:a="http://schemas.openxmlformats.org/drawingml/2006/main" noGrp="1"/>
          </p:cNvSpPr>
          <p:nvPr/>
        </p:nvSpPr>
        <p:spPr>
          <a:xfrm xmlns:a="http://schemas.openxmlformats.org/drawingml/2006/main">
            <a:off x="4838700" y="3381375"/>
            <a:ext cx="6400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They test claims and attempt to debunk what they encounter. If something has an explanation, the audience hears it.</a:t>
            </a:r>
          </a:p>
        </p:txBody>
      </p:sp>
      <p:sp>
        <p:nvSpPr>
          <p:cNvPr id="15" name="">
            <a:extLst xmlns:a="http://schemas.openxmlformats.org/drawingml/2006/main">
              <a:ext uri="{FF2B5EF4-FFF2-40B4-BE49-F238E27FC236}">
                <a16:creationId xmlns:a16="http://schemas.microsoft.com/office/drawing/2014/main" id="{6AB92B76-51E2-48DD-901C-58B5C2303C99}"/>
              </a:ext>
            </a:extLst>
          </p:cNvPr>
          <p:cNvSpPr>
            <a:spLocks xmlns:a="http://schemas.openxmlformats.org/drawingml/2006/main" noGrp="1"/>
          </p:cNvSpPr>
          <p:nvPr/>
        </p:nvSpPr>
        <p:spPr>
          <a:xfrm xmlns:a="http://schemas.openxmlformats.org/drawingml/2006/main">
            <a:off x="4667250" y="4352925"/>
            <a:ext cx="66675" cy="66675"/>
          </a:xfrm>
          <a:prstGeom xmlns:a="http://schemas.openxmlformats.org/drawingml/2006/main" prst="roundRect">
            <a:avLst>
              <a:gd name="adj" fmla="val 50000"/>
            </a:avLst>
          </a:prstGeom>
          <a:solidFill xmlns:a="http://schemas.openxmlformats.org/drawingml/2006/main">
            <a:srgbClr val="CC1F2F"/>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60CB2ED0-DF09-4A42-95D6-3C96A403C1D8}"/>
              </a:ext>
            </a:extLst>
          </p:cNvPr>
          <p:cNvSpPr>
            <a:spLocks xmlns:a="http://schemas.openxmlformats.org/drawingml/2006/main" noGrp="1"/>
          </p:cNvSpPr>
          <p:nvPr/>
        </p:nvSpPr>
        <p:spPr>
          <a:xfrm xmlns:a="http://schemas.openxmlformats.org/drawingml/2006/main">
            <a:off x="4838700" y="4286250"/>
            <a:ext cx="64008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196"/>
          </a:bodyPr>
          <a:lstStyle xmlns:a="http://schemas.openxmlformats.org/drawingml/2006/main"/>
          <a:p xmlns:a="http://schemas.openxmlformats.org/drawingml/2006/main">
            <a:pPr algn="l">
              <a:defRPr sz="1275" b="1" i="0">
                <a:solidFill>
                  <a:srgbClr val="F4F1EC"/>
                </a:solidFill>
                <a:latin typeface="DejaVu Sans"/>
                <a:ea typeface="DejaVu Sans"/>
                <a:cs typeface="DejaVu Sans"/>
              </a:defRPr>
            </a:pPr>
            <a:r>
              <a:rPr sz="1275" b="1" i="0">
                <a:solidFill>
                  <a:srgbClr val="F4F1EC"/>
                </a:solidFill>
                <a:latin typeface="DejaVu Sans"/>
                <a:ea typeface="DejaVu Sans"/>
                <a:cs typeface="DejaVu Sans"/>
              </a:rPr>
              <a:t>A show that already exists on camera</a:t>
            </a:r>
          </a:p>
        </p:txBody>
      </p:sp>
      <p:sp>
        <p:nvSpPr>
          <p:cNvPr id="17" name="">
            <a:extLst xmlns:a="http://schemas.openxmlformats.org/drawingml/2006/main">
              <a:ext uri="{FF2B5EF4-FFF2-40B4-BE49-F238E27FC236}">
                <a16:creationId xmlns:a16="http://schemas.microsoft.com/office/drawing/2014/main" id="{E3A10F7A-8A5C-49FC-9D55-30BAB7740922}"/>
              </a:ext>
            </a:extLst>
          </p:cNvPr>
          <p:cNvSpPr>
            <a:spLocks xmlns:a="http://schemas.openxmlformats.org/drawingml/2006/main" noGrp="1"/>
          </p:cNvSpPr>
          <p:nvPr/>
        </p:nvSpPr>
        <p:spPr>
          <a:xfrm xmlns:a="http://schemas.openxmlformats.org/drawingml/2006/main">
            <a:off x="4838700" y="4581525"/>
            <a:ext cx="64008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The brand, hosts, investigation footage and early audience are already in motion. A partner can develop what viewers can already see.</a:t>
            </a:r>
          </a:p>
        </p:txBody>
      </p:sp>
      <p:sp>
        <p:nvSpPr>
          <p:cNvPr id="18" name="">
            <a:extLst xmlns:a="http://schemas.openxmlformats.org/drawingml/2006/main">
              <a:ext uri="{FF2B5EF4-FFF2-40B4-BE49-F238E27FC236}">
                <a16:creationId xmlns:a16="http://schemas.microsoft.com/office/drawing/2014/main" id="{38AEB3B7-2386-476F-AAFB-93456806F9A4}"/>
              </a:ext>
            </a:extLst>
          </p:cNvPr>
          <p:cNvSpPr>
            <a:spLocks xmlns:a="http://schemas.openxmlformats.org/drawingml/2006/main" noGrp="1"/>
          </p:cNvSpPr>
          <p:nvPr/>
        </p:nvSpPr>
        <p:spPr>
          <a:xfrm xmlns:a="http://schemas.openxmlformats.org/drawingml/2006/main">
            <a:off x="4667250" y="5572125"/>
            <a:ext cx="6286500" cy="1905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FB19DBE2-CFA4-4584-B343-5B36421622A2}"/>
              </a:ext>
            </a:extLst>
          </p:cNvPr>
          <p:cNvSpPr>
            <a:spLocks xmlns:a="http://schemas.openxmlformats.org/drawingml/2006/main" noGrp="1"/>
          </p:cNvSpPr>
          <p:nvPr/>
        </p:nvSpPr>
        <p:spPr>
          <a:xfrm xmlns:a="http://schemas.openxmlformats.org/drawingml/2006/main">
            <a:off x="4667250" y="5743575"/>
            <a:ext cx="6286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246"/>
          </a:bodyPr>
          <a:lstStyle xmlns:a="http://schemas.openxmlformats.org/drawingml/2006/main"/>
          <a:p xmlns:a="http://schemas.openxmlformats.org/drawingml/2006/main">
            <a:pPr algn="l">
              <a:defRPr sz="1425" b="1" i="0">
                <a:solidFill>
                  <a:srgbClr val="CC1F2F"/>
                </a:solidFill>
                <a:latin typeface="DejaVu Sans"/>
                <a:ea typeface="DejaVu Sans"/>
                <a:cs typeface="DejaVu Sans"/>
              </a:defRPr>
            </a:pPr>
            <a:r>
              <a:rPr sz="1425" b="1" i="0">
                <a:solidFill>
                  <a:srgbClr val="CC1F2F"/>
                </a:solidFill>
                <a:latin typeface="DejaVu Sans"/>
                <a:ea typeface="DejaVu Sans"/>
                <a:cs typeface="DejaVu Sans"/>
              </a:rPr>
              <a:t>WHAT THEY HAVEN'T SEEN IS JENNIFER AND RYAN</a:t>
            </a:r>
          </a:p>
        </p:txBody>
      </p:sp>
    </p:spTree>
    <p:extLst>
      <p:ext uri="{BB962C8B-B14F-4D97-AF65-F5344CB8AC3E}">
        <p14:creationId xmlns:p14="http://schemas.microsoft.com/office/powerpoint/2010/main" val="92370054"/>
      </p:ext>
    </p:extLst>
  </p:cSld>
</p:sld>
</file>

<file path=ppt/slides/slide5.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30" name="">
            <a:extLst xmlns:a="http://schemas.openxmlformats.org/drawingml/2006/main">
              <a:ext uri="{FF2B5EF4-FFF2-40B4-BE49-F238E27FC236}">
                <a16:creationId xmlns:a16="http://schemas.microsoft.com/office/drawing/2014/main" id="{6A01745F-D748-4C4C-B35E-BBEDF874C635}"/>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E8DBA0E-B1DC-4CD5-9E6B-B4524F89FAAA}"/>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58FA9B4B-F1A8-4F06-8E38-728BF1AA9EE5}"/>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EPISODE FORMAT</a:t>
            </a:r>
          </a:p>
        </p:txBody>
      </p:sp>
      <p:sp>
        <p:nvSpPr>
          <p:cNvPr id="4" name="">
            <a:extLst xmlns:a="http://schemas.openxmlformats.org/drawingml/2006/main">
              <a:ext uri="{FF2B5EF4-FFF2-40B4-BE49-F238E27FC236}">
                <a16:creationId xmlns:a16="http://schemas.microsoft.com/office/drawing/2014/main" id="{E0BA3DE4-0459-4CCC-8F04-ABBB261CD90C}"/>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05</a:t>
            </a:r>
          </a:p>
        </p:txBody>
      </p:sp>
      <p:sp>
        <p:nvSpPr>
          <p:cNvPr id="5" name="">
            <a:extLst xmlns:a="http://schemas.openxmlformats.org/drawingml/2006/main">
              <a:ext uri="{FF2B5EF4-FFF2-40B4-BE49-F238E27FC236}">
                <a16:creationId xmlns:a16="http://schemas.microsoft.com/office/drawing/2014/main" id="{1C53909D-0A61-41E2-87E5-959F59DD59D3}"/>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6339"/>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A clear investigation engine for 45 to 60 minutes</a:t>
            </a:r>
          </a:p>
        </p:txBody>
      </p:sp>
      <p:sp>
        <p:nvSpPr>
          <p:cNvPr id="6" name="">
            <a:extLst xmlns:a="http://schemas.openxmlformats.org/drawingml/2006/main">
              <a:ext uri="{FF2B5EF4-FFF2-40B4-BE49-F238E27FC236}">
                <a16:creationId xmlns:a16="http://schemas.microsoft.com/office/drawing/2014/main" id="{DC4B8E02-F2D2-4595-A320-345FF9C49EE6}"/>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832418A-70C4-43FA-AF0A-721F7415156F}"/>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Each episode moves from the documented story to the evidence, without manufactured scares</a:t>
            </a:r>
          </a:p>
        </p:txBody>
      </p:sp>
      <p:sp>
        <p:nvSpPr>
          <p:cNvPr id="8" name="">
            <a:extLst xmlns:a="http://schemas.openxmlformats.org/drawingml/2006/main">
              <a:ext uri="{FF2B5EF4-FFF2-40B4-BE49-F238E27FC236}">
                <a16:creationId xmlns:a16="http://schemas.microsoft.com/office/drawing/2014/main" id="{4318BC4F-1645-4D6F-8041-3052EDE08067}"/>
              </a:ext>
            </a:extLst>
          </p:cNvPr>
          <p:cNvSpPr>
            <a:spLocks xmlns:a="http://schemas.openxmlformats.org/drawingml/2006/main" noGrp="1"/>
          </p:cNvSpPr>
          <p:nvPr/>
        </p:nvSpPr>
        <p:spPr>
          <a:xfrm xmlns:a="http://schemas.openxmlformats.org/drawingml/2006/main">
            <a:off x="552450" y="1952625"/>
            <a:ext cx="2647950" cy="3314700"/>
          </a:xfrm>
          <a:prstGeom xmlns:a="http://schemas.openxmlformats.org/drawingml/2006/main" prst="roundRect">
            <a:avLst>
              <a:gd name="adj" fmla="val 2878"/>
            </a:avLst>
          </a:prstGeom>
          <a:solidFill xmlns:a="http://schemas.openxmlformats.org/drawingml/2006/main">
            <a:srgbClr val="11131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5F44984A-EAA6-47A5-A24F-EFA11C49DD39}"/>
              </a:ext>
            </a:extLst>
          </p:cNvPr>
          <p:cNvSpPr>
            <a:spLocks xmlns:a="http://schemas.openxmlformats.org/drawingml/2006/main" noGrp="1"/>
          </p:cNvSpPr>
          <p:nvPr/>
        </p:nvSpPr>
        <p:spPr>
          <a:xfrm xmlns:a="http://schemas.openxmlformats.org/drawingml/2006/main">
            <a:off x="762000" y="2152650"/>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4211"/>
          </a:bodyPr>
          <a:lstStyle xmlns:a="http://schemas.openxmlformats.org/drawingml/2006/main"/>
          <a:p xmlns:a="http://schemas.openxmlformats.org/drawingml/2006/main">
            <a:pPr algn="l">
              <a:defRPr sz="2850" b="1" i="0">
                <a:solidFill>
                  <a:srgbClr val="CC1F2F"/>
                </a:solidFill>
                <a:latin typeface="DejaVu Sans"/>
                <a:ea typeface="DejaVu Sans"/>
                <a:cs typeface="DejaVu Sans"/>
              </a:defRPr>
            </a:pPr>
            <a:r>
              <a:rPr sz="2850" b="1" i="0">
                <a:solidFill>
                  <a:srgbClr val="CC1F2F"/>
                </a:solidFill>
                <a:latin typeface="DejaVu Sans"/>
                <a:ea typeface="DejaVu Sans"/>
                <a:cs typeface="DejaVu Sans"/>
              </a:rPr>
              <a:t>01</a:t>
            </a:r>
          </a:p>
        </p:txBody>
      </p:sp>
      <p:sp>
        <p:nvSpPr>
          <p:cNvPr id="10" name="">
            <a:extLst xmlns:a="http://schemas.openxmlformats.org/drawingml/2006/main">
              <a:ext uri="{FF2B5EF4-FFF2-40B4-BE49-F238E27FC236}">
                <a16:creationId xmlns:a16="http://schemas.microsoft.com/office/drawing/2014/main" id="{C20B0A6B-92B4-4B1F-AA35-322D38F9098E}"/>
              </a:ext>
            </a:extLst>
          </p:cNvPr>
          <p:cNvSpPr>
            <a:spLocks xmlns:a="http://schemas.openxmlformats.org/drawingml/2006/main" noGrp="1"/>
          </p:cNvSpPr>
          <p:nvPr/>
        </p:nvSpPr>
        <p:spPr>
          <a:xfrm xmlns:a="http://schemas.openxmlformats.org/drawingml/2006/main">
            <a:off x="762000" y="280035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167"/>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THE HISTORY</a:t>
            </a:r>
          </a:p>
        </p:txBody>
      </p:sp>
      <p:sp>
        <p:nvSpPr>
          <p:cNvPr id="11" name="">
            <a:extLst xmlns:a="http://schemas.openxmlformats.org/drawingml/2006/main">
              <a:ext uri="{FF2B5EF4-FFF2-40B4-BE49-F238E27FC236}">
                <a16:creationId xmlns:a16="http://schemas.microsoft.com/office/drawing/2014/main" id="{E50ED327-EC71-4D32-87AD-B744897ADD88}"/>
              </a:ext>
            </a:extLst>
          </p:cNvPr>
          <p:cNvSpPr>
            <a:spLocks xmlns:a="http://schemas.openxmlformats.org/drawingml/2006/main" noGrp="1"/>
          </p:cNvSpPr>
          <p:nvPr/>
        </p:nvSpPr>
        <p:spPr>
          <a:xfrm xmlns:a="http://schemas.openxmlformats.org/drawingml/2006/main">
            <a:off x="762000" y="3333750"/>
            <a:ext cx="21717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i="0">
                <a:solidFill>
                  <a:srgbClr val="B7BAC0"/>
                </a:solidFill>
                <a:latin typeface="DejaVu Sans"/>
                <a:ea typeface="DejaVu Sans"/>
                <a:cs typeface="DejaVu Sans"/>
              </a:defRPr>
            </a:pPr>
            <a:r>
              <a:rPr sz="1275" b="0" i="0">
                <a:solidFill>
                  <a:srgbClr val="B7BAC0"/>
                </a:solidFill>
                <a:latin typeface="DejaVu Sans"/>
                <a:ea typeface="DejaVu Sans"/>
                <a:cs typeface="DejaVu Sans"/>
              </a:rPr>
              <a:t>The location's past, reported activity and the people who experienced it.</a:t>
            </a:r>
          </a:p>
        </p:txBody>
      </p:sp>
      <p:sp>
        <p:nvSpPr>
          <p:cNvPr id="12" name="">
            <a:extLst xmlns:a="http://schemas.openxmlformats.org/drawingml/2006/main">
              <a:ext uri="{FF2B5EF4-FFF2-40B4-BE49-F238E27FC236}">
                <a16:creationId xmlns:a16="http://schemas.microsoft.com/office/drawing/2014/main" id="{FB9BAE10-FEDD-456B-A968-4525EFF8D8F2}"/>
              </a:ext>
            </a:extLst>
          </p:cNvPr>
          <p:cNvSpPr>
            <a:spLocks xmlns:a="http://schemas.openxmlformats.org/drawingml/2006/main" noGrp="1"/>
          </p:cNvSpPr>
          <p:nvPr/>
        </p:nvSpPr>
        <p:spPr>
          <a:xfrm xmlns:a="http://schemas.openxmlformats.org/drawingml/2006/main">
            <a:off x="762000" y="4857750"/>
            <a:ext cx="590550" cy="381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1228D9C0-C684-40A5-A6F5-DA6D8982246A}"/>
              </a:ext>
            </a:extLst>
          </p:cNvPr>
          <p:cNvSpPr>
            <a:spLocks xmlns:a="http://schemas.openxmlformats.org/drawingml/2006/main" noGrp="1"/>
          </p:cNvSpPr>
          <p:nvPr/>
        </p:nvSpPr>
        <p:spPr>
          <a:xfrm xmlns:a="http://schemas.openxmlformats.org/drawingml/2006/main">
            <a:off x="3381375" y="1952625"/>
            <a:ext cx="2647950" cy="3314700"/>
          </a:xfrm>
          <a:prstGeom xmlns:a="http://schemas.openxmlformats.org/drawingml/2006/main" prst="roundRect">
            <a:avLst>
              <a:gd name="adj" fmla="val 2878"/>
            </a:avLst>
          </a:prstGeom>
          <a:solidFill xmlns:a="http://schemas.openxmlformats.org/drawingml/2006/main">
            <a:srgbClr val="111318"/>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3AB7CEB-0FE5-465C-B8F1-BBE0C50693B9}"/>
              </a:ext>
            </a:extLst>
          </p:cNvPr>
          <p:cNvSpPr>
            <a:spLocks xmlns:a="http://schemas.openxmlformats.org/drawingml/2006/main" noGrp="1"/>
          </p:cNvSpPr>
          <p:nvPr/>
        </p:nvSpPr>
        <p:spPr>
          <a:xfrm xmlns:a="http://schemas.openxmlformats.org/drawingml/2006/main">
            <a:off x="3590925" y="2152650"/>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4211"/>
          </a:bodyPr>
          <a:lstStyle xmlns:a="http://schemas.openxmlformats.org/drawingml/2006/main"/>
          <a:p xmlns:a="http://schemas.openxmlformats.org/drawingml/2006/main">
            <a:pPr algn="l">
              <a:defRPr sz="2850" b="1" i="0">
                <a:solidFill>
                  <a:srgbClr val="CC1F2F"/>
                </a:solidFill>
                <a:latin typeface="DejaVu Sans"/>
                <a:ea typeface="DejaVu Sans"/>
                <a:cs typeface="DejaVu Sans"/>
              </a:defRPr>
            </a:pPr>
            <a:r>
              <a:rPr sz="2850" b="1" i="0">
                <a:solidFill>
                  <a:srgbClr val="CC1F2F"/>
                </a:solidFill>
                <a:latin typeface="DejaVu Sans"/>
                <a:ea typeface="DejaVu Sans"/>
                <a:cs typeface="DejaVu Sans"/>
              </a:rPr>
              <a:t>02</a:t>
            </a:r>
          </a:p>
        </p:txBody>
      </p:sp>
      <p:sp>
        <p:nvSpPr>
          <p:cNvPr id="15" name="">
            <a:extLst xmlns:a="http://schemas.openxmlformats.org/drawingml/2006/main">
              <a:ext uri="{FF2B5EF4-FFF2-40B4-BE49-F238E27FC236}">
                <a16:creationId xmlns:a16="http://schemas.microsoft.com/office/drawing/2014/main" id="{E5CE2567-A4BF-41AA-9B37-0E823536015B}"/>
              </a:ext>
            </a:extLst>
          </p:cNvPr>
          <p:cNvSpPr>
            <a:spLocks xmlns:a="http://schemas.openxmlformats.org/drawingml/2006/main" noGrp="1"/>
          </p:cNvSpPr>
          <p:nvPr/>
        </p:nvSpPr>
        <p:spPr>
          <a:xfrm xmlns:a="http://schemas.openxmlformats.org/drawingml/2006/main">
            <a:off x="3590925" y="280035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167"/>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THE CLAIMS</a:t>
            </a:r>
          </a:p>
        </p:txBody>
      </p:sp>
      <p:sp>
        <p:nvSpPr>
          <p:cNvPr id="16" name="">
            <a:extLst xmlns:a="http://schemas.openxmlformats.org/drawingml/2006/main">
              <a:ext uri="{FF2B5EF4-FFF2-40B4-BE49-F238E27FC236}">
                <a16:creationId xmlns:a16="http://schemas.microsoft.com/office/drawing/2014/main" id="{1DD5E897-BD82-43AF-BC16-66B927A83710}"/>
              </a:ext>
            </a:extLst>
          </p:cNvPr>
          <p:cNvSpPr>
            <a:spLocks xmlns:a="http://schemas.openxmlformats.org/drawingml/2006/main" noGrp="1"/>
          </p:cNvSpPr>
          <p:nvPr/>
        </p:nvSpPr>
        <p:spPr>
          <a:xfrm xmlns:a="http://schemas.openxmlformats.org/drawingml/2006/main">
            <a:off x="3590925" y="3333750"/>
            <a:ext cx="21717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i="0">
                <a:solidFill>
                  <a:srgbClr val="B7BAC0"/>
                </a:solidFill>
                <a:latin typeface="DejaVu Sans"/>
                <a:ea typeface="DejaVu Sans"/>
                <a:cs typeface="DejaVu Sans"/>
              </a:defRPr>
            </a:pPr>
            <a:r>
              <a:rPr sz="1275" b="0" i="0">
                <a:solidFill>
                  <a:srgbClr val="B7BAC0"/>
                </a:solidFill>
                <a:latin typeface="DejaVu Sans"/>
                <a:ea typeface="DejaVu Sans"/>
                <a:cs typeface="DejaVu Sans"/>
              </a:rPr>
              <a:t>Jennifer and Ryan identify what they can test during the investigation.</a:t>
            </a:r>
          </a:p>
        </p:txBody>
      </p:sp>
      <p:sp>
        <p:nvSpPr>
          <p:cNvPr id="17" name="">
            <a:extLst xmlns:a="http://schemas.openxmlformats.org/drawingml/2006/main">
              <a:ext uri="{FF2B5EF4-FFF2-40B4-BE49-F238E27FC236}">
                <a16:creationId xmlns:a16="http://schemas.microsoft.com/office/drawing/2014/main" id="{898F1E14-3F02-426D-A7EB-9528A9B3B5A7}"/>
              </a:ext>
            </a:extLst>
          </p:cNvPr>
          <p:cNvSpPr>
            <a:spLocks xmlns:a="http://schemas.openxmlformats.org/drawingml/2006/main" noGrp="1"/>
          </p:cNvSpPr>
          <p:nvPr/>
        </p:nvSpPr>
        <p:spPr>
          <a:xfrm xmlns:a="http://schemas.openxmlformats.org/drawingml/2006/main">
            <a:off x="3590925" y="4857750"/>
            <a:ext cx="590550" cy="381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09F99D3F-D772-4B2A-8C34-C9926CECDE5E}"/>
              </a:ext>
            </a:extLst>
          </p:cNvPr>
          <p:cNvSpPr>
            <a:spLocks xmlns:a="http://schemas.openxmlformats.org/drawingml/2006/main" noGrp="1"/>
          </p:cNvSpPr>
          <p:nvPr/>
        </p:nvSpPr>
        <p:spPr>
          <a:xfrm xmlns:a="http://schemas.openxmlformats.org/drawingml/2006/main">
            <a:off x="6210300" y="1952625"/>
            <a:ext cx="2647950" cy="3314700"/>
          </a:xfrm>
          <a:prstGeom xmlns:a="http://schemas.openxmlformats.org/drawingml/2006/main" prst="roundRect">
            <a:avLst>
              <a:gd name="adj" fmla="val 2878"/>
            </a:avLst>
          </a:prstGeom>
          <a:solidFill xmlns:a="http://schemas.openxmlformats.org/drawingml/2006/main">
            <a:srgbClr val="111318"/>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51EBFE3F-C5E5-48A8-80A8-5E682098F8C7}"/>
              </a:ext>
            </a:extLst>
          </p:cNvPr>
          <p:cNvSpPr>
            <a:spLocks xmlns:a="http://schemas.openxmlformats.org/drawingml/2006/main" noGrp="1"/>
          </p:cNvSpPr>
          <p:nvPr/>
        </p:nvSpPr>
        <p:spPr>
          <a:xfrm xmlns:a="http://schemas.openxmlformats.org/drawingml/2006/main">
            <a:off x="6419850" y="2152650"/>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4211"/>
          </a:bodyPr>
          <a:lstStyle xmlns:a="http://schemas.openxmlformats.org/drawingml/2006/main"/>
          <a:p xmlns:a="http://schemas.openxmlformats.org/drawingml/2006/main">
            <a:pPr algn="l">
              <a:defRPr sz="2850" b="1" i="0">
                <a:solidFill>
                  <a:srgbClr val="CC1F2F"/>
                </a:solidFill>
                <a:latin typeface="DejaVu Sans"/>
                <a:ea typeface="DejaVu Sans"/>
                <a:cs typeface="DejaVu Sans"/>
              </a:defRPr>
            </a:pPr>
            <a:r>
              <a:rPr sz="2850" b="1" i="0">
                <a:solidFill>
                  <a:srgbClr val="CC1F2F"/>
                </a:solidFill>
                <a:latin typeface="DejaVu Sans"/>
                <a:ea typeface="DejaVu Sans"/>
                <a:cs typeface="DejaVu Sans"/>
              </a:rPr>
              <a:t>03</a:t>
            </a:r>
          </a:p>
        </p:txBody>
      </p:sp>
      <p:sp>
        <p:nvSpPr>
          <p:cNvPr id="20" name="">
            <a:extLst xmlns:a="http://schemas.openxmlformats.org/drawingml/2006/main">
              <a:ext uri="{FF2B5EF4-FFF2-40B4-BE49-F238E27FC236}">
                <a16:creationId xmlns:a16="http://schemas.microsoft.com/office/drawing/2014/main" id="{E79F2CEC-4407-4756-AEF7-91A232C99B43}"/>
              </a:ext>
            </a:extLst>
          </p:cNvPr>
          <p:cNvSpPr>
            <a:spLocks xmlns:a="http://schemas.openxmlformats.org/drawingml/2006/main" noGrp="1"/>
          </p:cNvSpPr>
          <p:nvPr/>
        </p:nvSpPr>
        <p:spPr>
          <a:xfrm xmlns:a="http://schemas.openxmlformats.org/drawingml/2006/main">
            <a:off x="6419850" y="280035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167"/>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THE NIGHT</a:t>
            </a:r>
          </a:p>
        </p:txBody>
      </p:sp>
      <p:sp>
        <p:nvSpPr>
          <p:cNvPr id="21" name="">
            <a:extLst xmlns:a="http://schemas.openxmlformats.org/drawingml/2006/main">
              <a:ext uri="{FF2B5EF4-FFF2-40B4-BE49-F238E27FC236}">
                <a16:creationId xmlns:a16="http://schemas.microsoft.com/office/drawing/2014/main" id="{98ADF810-0DE1-49BE-BA91-D663D31E4861}"/>
              </a:ext>
            </a:extLst>
          </p:cNvPr>
          <p:cNvSpPr>
            <a:spLocks xmlns:a="http://schemas.openxmlformats.org/drawingml/2006/main" noGrp="1"/>
          </p:cNvSpPr>
          <p:nvPr/>
        </p:nvSpPr>
        <p:spPr>
          <a:xfrm xmlns:a="http://schemas.openxmlformats.org/drawingml/2006/main">
            <a:off x="6419850" y="3333750"/>
            <a:ext cx="21717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i="0">
                <a:solidFill>
                  <a:srgbClr val="B7BAC0"/>
                </a:solidFill>
                <a:latin typeface="DejaVu Sans"/>
                <a:ea typeface="DejaVu Sans"/>
                <a:cs typeface="DejaVu Sans"/>
              </a:defRPr>
            </a:pPr>
            <a:r>
              <a:rPr sz="1275" b="0" i="0">
                <a:solidFill>
                  <a:srgbClr val="B7BAC0"/>
                </a:solidFill>
                <a:latin typeface="DejaVu Sans"/>
                <a:ea typeface="DejaVu Sans"/>
                <a:cs typeface="DejaVu Sans"/>
              </a:rPr>
              <a:t>Multiple methods, controlled experiments and genuine reactions inside the location.</a:t>
            </a:r>
          </a:p>
        </p:txBody>
      </p:sp>
      <p:sp>
        <p:nvSpPr>
          <p:cNvPr id="22" name="">
            <a:extLst xmlns:a="http://schemas.openxmlformats.org/drawingml/2006/main">
              <a:ext uri="{FF2B5EF4-FFF2-40B4-BE49-F238E27FC236}">
                <a16:creationId xmlns:a16="http://schemas.microsoft.com/office/drawing/2014/main" id="{00A7DAB9-4737-4738-91F5-A05FA8EDD5FC}"/>
              </a:ext>
            </a:extLst>
          </p:cNvPr>
          <p:cNvSpPr>
            <a:spLocks xmlns:a="http://schemas.openxmlformats.org/drawingml/2006/main" noGrp="1"/>
          </p:cNvSpPr>
          <p:nvPr/>
        </p:nvSpPr>
        <p:spPr>
          <a:xfrm xmlns:a="http://schemas.openxmlformats.org/drawingml/2006/main">
            <a:off x="6419850" y="4857750"/>
            <a:ext cx="590550" cy="381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703C4341-FDDE-4518-8AD8-C6C55917F041}"/>
              </a:ext>
            </a:extLst>
          </p:cNvPr>
          <p:cNvSpPr>
            <a:spLocks xmlns:a="http://schemas.openxmlformats.org/drawingml/2006/main" noGrp="1"/>
          </p:cNvSpPr>
          <p:nvPr/>
        </p:nvSpPr>
        <p:spPr>
          <a:xfrm xmlns:a="http://schemas.openxmlformats.org/drawingml/2006/main">
            <a:off x="9039225" y="1952625"/>
            <a:ext cx="2647950" cy="3314700"/>
          </a:xfrm>
          <a:prstGeom xmlns:a="http://schemas.openxmlformats.org/drawingml/2006/main" prst="roundRect">
            <a:avLst>
              <a:gd name="adj" fmla="val 2878"/>
            </a:avLst>
          </a:prstGeom>
          <a:solidFill xmlns:a="http://schemas.openxmlformats.org/drawingml/2006/main">
            <a:srgbClr val="111318"/>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CB31AD1C-EEDC-4617-95C3-BB00CA9FE936}"/>
              </a:ext>
            </a:extLst>
          </p:cNvPr>
          <p:cNvSpPr>
            <a:spLocks xmlns:a="http://schemas.openxmlformats.org/drawingml/2006/main" noGrp="1"/>
          </p:cNvSpPr>
          <p:nvPr/>
        </p:nvSpPr>
        <p:spPr>
          <a:xfrm xmlns:a="http://schemas.openxmlformats.org/drawingml/2006/main">
            <a:off x="9248775" y="2152650"/>
            <a:ext cx="66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4211"/>
          </a:bodyPr>
          <a:lstStyle xmlns:a="http://schemas.openxmlformats.org/drawingml/2006/main"/>
          <a:p xmlns:a="http://schemas.openxmlformats.org/drawingml/2006/main">
            <a:pPr algn="l">
              <a:defRPr sz="2850" b="1" i="0">
                <a:solidFill>
                  <a:srgbClr val="CC1F2F"/>
                </a:solidFill>
                <a:latin typeface="DejaVu Sans"/>
                <a:ea typeface="DejaVu Sans"/>
                <a:cs typeface="DejaVu Sans"/>
              </a:defRPr>
            </a:pPr>
            <a:r>
              <a:rPr sz="2850" b="1" i="0">
                <a:solidFill>
                  <a:srgbClr val="CC1F2F"/>
                </a:solidFill>
                <a:latin typeface="DejaVu Sans"/>
                <a:ea typeface="DejaVu Sans"/>
                <a:cs typeface="DejaVu Sans"/>
              </a:rPr>
              <a:t>04</a:t>
            </a:r>
          </a:p>
        </p:txBody>
      </p:sp>
      <p:sp>
        <p:nvSpPr>
          <p:cNvPr id="25" name="">
            <a:extLst xmlns:a="http://schemas.openxmlformats.org/drawingml/2006/main">
              <a:ext uri="{FF2B5EF4-FFF2-40B4-BE49-F238E27FC236}">
                <a16:creationId xmlns:a16="http://schemas.microsoft.com/office/drawing/2014/main" id="{1424957A-8F8B-4799-90BF-F40752FBD235}"/>
              </a:ext>
            </a:extLst>
          </p:cNvPr>
          <p:cNvSpPr>
            <a:spLocks xmlns:a="http://schemas.openxmlformats.org/drawingml/2006/main" noGrp="1"/>
          </p:cNvSpPr>
          <p:nvPr/>
        </p:nvSpPr>
        <p:spPr>
          <a:xfrm xmlns:a="http://schemas.openxmlformats.org/drawingml/2006/main">
            <a:off x="9248775" y="280035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9167"/>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THE REVIEW</a:t>
            </a:r>
          </a:p>
        </p:txBody>
      </p:sp>
      <p:sp>
        <p:nvSpPr>
          <p:cNvPr id="26" name="">
            <a:extLst xmlns:a="http://schemas.openxmlformats.org/drawingml/2006/main">
              <a:ext uri="{FF2B5EF4-FFF2-40B4-BE49-F238E27FC236}">
                <a16:creationId xmlns:a16="http://schemas.microsoft.com/office/drawing/2014/main" id="{72D3E85E-3B4E-41AD-A336-3C1B4DE0865F}"/>
              </a:ext>
            </a:extLst>
          </p:cNvPr>
          <p:cNvSpPr>
            <a:spLocks xmlns:a="http://schemas.openxmlformats.org/drawingml/2006/main" noGrp="1"/>
          </p:cNvSpPr>
          <p:nvPr/>
        </p:nvSpPr>
        <p:spPr>
          <a:xfrm xmlns:a="http://schemas.openxmlformats.org/drawingml/2006/main">
            <a:off x="9248775" y="3333750"/>
            <a:ext cx="21717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75" b="0" i="0">
                <a:solidFill>
                  <a:srgbClr val="B7BAC0"/>
                </a:solidFill>
                <a:latin typeface="DejaVu Sans"/>
                <a:ea typeface="DejaVu Sans"/>
                <a:cs typeface="DejaVu Sans"/>
              </a:defRPr>
            </a:pPr>
            <a:r>
              <a:rPr sz="1275" b="0" i="0">
                <a:solidFill>
                  <a:srgbClr val="B7BAC0"/>
                </a:solidFill>
                <a:latin typeface="DejaVu Sans"/>
                <a:ea typeface="DejaVu Sans"/>
                <a:cs typeface="DejaVu Sans"/>
              </a:rPr>
              <a:t>They analyze the audio, video and instrument data, then separate explanations from open questions.</a:t>
            </a:r>
          </a:p>
        </p:txBody>
      </p:sp>
      <p:sp>
        <p:nvSpPr>
          <p:cNvPr id="27" name="">
            <a:extLst xmlns:a="http://schemas.openxmlformats.org/drawingml/2006/main">
              <a:ext uri="{FF2B5EF4-FFF2-40B4-BE49-F238E27FC236}">
                <a16:creationId xmlns:a16="http://schemas.microsoft.com/office/drawing/2014/main" id="{9A7A7891-3A9F-4679-BF6E-645067578F09}"/>
              </a:ext>
            </a:extLst>
          </p:cNvPr>
          <p:cNvSpPr>
            <a:spLocks xmlns:a="http://schemas.openxmlformats.org/drawingml/2006/main" noGrp="1"/>
          </p:cNvSpPr>
          <p:nvPr/>
        </p:nvSpPr>
        <p:spPr>
          <a:xfrm xmlns:a="http://schemas.openxmlformats.org/drawingml/2006/main">
            <a:off x="9248775" y="4857750"/>
            <a:ext cx="590550" cy="381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609BD974-53E0-4B8F-8E1A-20491942BAE0}"/>
              </a:ext>
            </a:extLst>
          </p:cNvPr>
          <p:cNvSpPr>
            <a:spLocks xmlns:a="http://schemas.openxmlformats.org/drawingml/2006/main" noGrp="1"/>
          </p:cNvSpPr>
          <p:nvPr/>
        </p:nvSpPr>
        <p:spPr>
          <a:xfrm xmlns:a="http://schemas.openxmlformats.org/drawingml/2006/main">
            <a:off x="552450" y="5591175"/>
            <a:ext cx="1809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1" i="0">
                <a:solidFill>
                  <a:srgbClr val="CC1F2F"/>
                </a:solidFill>
                <a:latin typeface="DejaVu Sans"/>
                <a:ea typeface="DejaVu Sans"/>
                <a:cs typeface="DejaVu Sans"/>
              </a:defRPr>
            </a:pPr>
            <a:r>
              <a:rPr sz="1125" b="1" i="0">
                <a:solidFill>
                  <a:srgbClr val="CC1F2F"/>
                </a:solidFill>
                <a:latin typeface="DejaVu Sans"/>
                <a:ea typeface="DejaVu Sans"/>
                <a:cs typeface="DejaVu Sans"/>
              </a:rPr>
              <a:t>Recurring elements</a:t>
            </a:r>
          </a:p>
        </p:txBody>
      </p:sp>
      <p:sp>
        <p:nvSpPr>
          <p:cNvPr id="29" name="">
            <a:extLst xmlns:a="http://schemas.openxmlformats.org/drawingml/2006/main">
              <a:ext uri="{FF2B5EF4-FFF2-40B4-BE49-F238E27FC236}">
                <a16:creationId xmlns:a16="http://schemas.microsoft.com/office/drawing/2014/main" id="{C560A4D6-9D8C-489C-BFAE-2FC7B74C4BF8}"/>
              </a:ext>
            </a:extLst>
          </p:cNvPr>
          <p:cNvSpPr>
            <a:spLocks xmlns:a="http://schemas.openxmlformats.org/drawingml/2006/main" noGrp="1"/>
          </p:cNvSpPr>
          <p:nvPr/>
        </p:nvSpPr>
        <p:spPr>
          <a:xfrm xmlns:a="http://schemas.openxmlformats.org/drawingml/2006/main">
            <a:off x="2247900" y="5581650"/>
            <a:ext cx="8858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444"/>
          </a:bodyPr>
          <a:lstStyle xmlns:a="http://schemas.openxmlformats.org/drawingml/2006/main"/>
          <a:p xmlns:a="http://schemas.openxmlformats.org/drawingml/2006/main">
            <a:pPr algn="l">
              <a:defRPr sz="1350" b="1" i="0">
                <a:solidFill>
                  <a:srgbClr val="F4F1EC"/>
                </a:solidFill>
                <a:latin typeface="DejaVu Sans"/>
                <a:ea typeface="DejaVu Sans"/>
                <a:cs typeface="DejaVu Sans"/>
              </a:defRPr>
            </a:pPr>
            <a:r>
              <a:rPr sz="1350" b="1" i="0">
                <a:solidFill>
                  <a:srgbClr val="F4F1EC"/>
                </a:solidFill>
                <a:latin typeface="DejaVu Sans"/>
                <a:ea typeface="DejaVu Sans"/>
                <a:cs typeface="DejaVu Sans"/>
              </a:rPr>
              <a:t>Historical voices     Host banter     Equipment experiments     Evidence review</a:t>
            </a:r>
          </a:p>
        </p:txBody>
      </p:sp>
    </p:spTree>
    <p:extLst>
      <p:ext uri="{BB962C8B-B14F-4D97-AF65-F5344CB8AC3E}">
        <p14:creationId xmlns:p14="http://schemas.microsoft.com/office/powerpoint/2010/main" val="1147172711"/>
      </p:ext>
    </p:extLst>
  </p:cSld>
</p:sld>
</file>

<file path=ppt/slides/slide6.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29F6A000-E0BC-4313-B1E8-914F9FA23CE2}"/>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27571D7C-2499-4008-8BC3-C95ADBB4E485}"/>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5AEE6D1-E59A-423E-9F75-15A36B474FBD}"/>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PROOF OF CONCEPT</a:t>
            </a:r>
          </a:p>
        </p:txBody>
      </p:sp>
      <p:sp>
        <p:nvSpPr>
          <p:cNvPr id="4" name="">
            <a:extLst xmlns:a="http://schemas.openxmlformats.org/drawingml/2006/main">
              <a:ext uri="{FF2B5EF4-FFF2-40B4-BE49-F238E27FC236}">
                <a16:creationId xmlns:a16="http://schemas.microsoft.com/office/drawing/2014/main" id="{8DFC8561-3A67-46CB-8447-909961E5DAC4}"/>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06</a:t>
            </a:r>
          </a:p>
        </p:txBody>
      </p:sp>
      <p:sp>
        <p:nvSpPr>
          <p:cNvPr id="5" name="">
            <a:extLst xmlns:a="http://schemas.openxmlformats.org/drawingml/2006/main">
              <a:ext uri="{FF2B5EF4-FFF2-40B4-BE49-F238E27FC236}">
                <a16:creationId xmlns:a16="http://schemas.microsoft.com/office/drawing/2014/main" id="{9353AA20-B2F6-4506-A271-5525B391608A}"/>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The cameras are already rolling</a:t>
            </a:r>
          </a:p>
        </p:txBody>
      </p:sp>
      <p:sp>
        <p:nvSpPr>
          <p:cNvPr id="6" name="">
            <a:extLst xmlns:a="http://schemas.openxmlformats.org/drawingml/2006/main">
              <a:ext uri="{FF2B5EF4-FFF2-40B4-BE49-F238E27FC236}">
                <a16:creationId xmlns:a16="http://schemas.microsoft.com/office/drawing/2014/main" id="{ADC0E794-C52C-4D9C-841F-1F6BA4088A5B}"/>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4DFAC6F-0388-4658-87A5-9E067BB5943A}"/>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Two filmed investigations show the hosts, visual identity and evidence-driven format</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1793dcf67f64939"/>
          <a:stretch xmlns:a="http://schemas.openxmlformats.org/drawingml/2006/main"/>
        </p:blipFill>
        <p:spPr>
          <a:xfrm xmlns:a="http://schemas.openxmlformats.org/drawingml/2006/main">
            <a:off x="552450" y="1753907"/>
            <a:ext cx="5191125" cy="2921560"/>
          </a:xfrm>
          <a:prstGeom xmlns:a="http://schemas.openxmlformats.org/drawingml/2006/main" prst="roundRect">
            <a:avLst>
              <a:gd name="adj" fmla="val 4560"/>
            </a:avLst>
          </a:prstGeom>
        </p:spPr>
      </p:pic>
      <p:pic>
        <p:nvPicPr>
          <p:cNvPr id="24" name=""/>
          <p:cNvPicPr>
            <a:picLocks xmlns:a="http://schemas.openxmlformats.org/drawingml/2006/main" noChangeAspect="1"/>
          </p:cNvPicPr>
          <p:nvPr/>
        </p:nvPicPr>
        <p:blipFill>
          <a:blip xmlns:r="http://schemas.openxmlformats.org/officeDocument/2006/relationships" xmlns:a="http://schemas.openxmlformats.org/drawingml/2006/main" r:embed="Rf7db461720314c81"/>
          <a:stretch xmlns:a="http://schemas.openxmlformats.org/drawingml/2006/main"/>
        </p:blipFill>
        <p:spPr>
          <a:xfrm xmlns:a="http://schemas.openxmlformats.org/drawingml/2006/main">
            <a:off x="6088914" y="1752600"/>
            <a:ext cx="5195771" cy="2924175"/>
          </a:xfrm>
          <a:prstGeom xmlns:a="http://schemas.openxmlformats.org/drawingml/2006/main" prst="roundRect">
            <a:avLst>
              <a:gd name="adj" fmla="val 4560"/>
            </a:avLst>
          </a:prstGeom>
        </p:spPr>
      </p:pic>
      <p:sp>
        <p:nvSpPr>
          <p:cNvPr id="10" name="">
            <a:extLst xmlns:a="http://schemas.openxmlformats.org/drawingml/2006/main">
              <a:ext uri="{FF2B5EF4-FFF2-40B4-BE49-F238E27FC236}">
                <a16:creationId xmlns:a16="http://schemas.microsoft.com/office/drawing/2014/main" id="{0393233A-BD4B-471B-AADE-8C742E69A8E1}"/>
              </a:ext>
            </a:extLst>
          </p:cNvPr>
          <p:cNvSpPr>
            <a:spLocks xmlns:a="http://schemas.openxmlformats.org/drawingml/2006/main" noGrp="1"/>
          </p:cNvSpPr>
          <p:nvPr/>
        </p:nvSpPr>
        <p:spPr>
          <a:xfrm xmlns:a="http://schemas.openxmlformats.org/drawingml/2006/main">
            <a:off x="666750" y="4867275"/>
            <a:ext cx="3143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952"/>
          </a:bodyPr>
          <a:lstStyle xmlns:a="http://schemas.openxmlformats.org/drawingml/2006/main"/>
          <a:p xmlns:a="http://schemas.openxmlformats.org/drawingml/2006/main">
            <a:pPr algn="l">
              <a:defRPr sz="1575" b="1" i="0">
                <a:solidFill>
                  <a:srgbClr val="F4F1EC"/>
                </a:solidFill>
                <a:latin typeface="DejaVu Sans"/>
                <a:ea typeface="DejaVu Sans"/>
                <a:cs typeface="DejaVu Sans"/>
              </a:defRPr>
            </a:pPr>
            <a:r>
              <a:rPr sz="1575" b="1" i="0">
                <a:solidFill>
                  <a:srgbClr val="F4F1EC"/>
                </a:solidFill>
                <a:latin typeface="DejaVu Sans"/>
                <a:ea typeface="DejaVu Sans"/>
                <a:cs typeface="DejaVu Sans"/>
              </a:rPr>
              <a:t>THE WHALEY HOUSE</a:t>
            </a:r>
          </a:p>
        </p:txBody>
      </p:sp>
      <p:sp>
        <p:nvSpPr>
          <p:cNvPr id="11" name="">
            <a:extLst xmlns:a="http://schemas.openxmlformats.org/drawingml/2006/main">
              <a:ext uri="{FF2B5EF4-FFF2-40B4-BE49-F238E27FC236}">
                <a16:creationId xmlns:a16="http://schemas.microsoft.com/office/drawing/2014/main" id="{E21E7CE1-2E21-4FA6-B037-FD563B2B78D9}"/>
              </a:ext>
            </a:extLst>
          </p:cNvPr>
          <p:cNvSpPr>
            <a:spLocks xmlns:a="http://schemas.openxmlformats.org/drawingml/2006/main" noGrp="1"/>
          </p:cNvSpPr>
          <p:nvPr/>
        </p:nvSpPr>
        <p:spPr>
          <a:xfrm xmlns:a="http://schemas.openxmlformats.org/drawingml/2006/main">
            <a:off x="666750" y="5191125"/>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000"/>
          </a:bodyPr>
          <a:lstStyle xmlns:a="http://schemas.openxmlformats.org/drawingml/2006/main"/>
          <a:p xmlns:a="http://schemas.openxmlformats.org/drawingml/2006/main">
            <a:pPr algn="l">
              <a:defRPr sz="1125" b="0" i="0">
                <a:solidFill>
                  <a:srgbClr val="CC1F2F"/>
                </a:solidFill>
                <a:latin typeface="DejaVu Sans"/>
                <a:ea typeface="DejaVu Sans"/>
                <a:cs typeface="DejaVu Sans"/>
              </a:defRPr>
            </a:pPr>
            <a:r>
              <a:rPr sz="1125" b="0" i="0">
                <a:solidFill>
                  <a:srgbClr val="CC1F2F"/>
                </a:solidFill>
                <a:latin typeface="DejaVu Sans"/>
                <a:ea typeface="DejaVu Sans"/>
                <a:cs typeface="DejaVu Sans"/>
              </a:rPr>
              <a:t>San Diego, California</a:t>
            </a:r>
          </a:p>
        </p:txBody>
      </p:sp>
      <p:sp>
        <p:nvSpPr>
          <p:cNvPr id="12" name="">
            <a:extLst xmlns:a="http://schemas.openxmlformats.org/drawingml/2006/main">
              <a:ext uri="{FF2B5EF4-FFF2-40B4-BE49-F238E27FC236}">
                <a16:creationId xmlns:a16="http://schemas.microsoft.com/office/drawing/2014/main" id="{732B90B5-A863-449C-B208-594B3046D88C}"/>
              </a:ext>
            </a:extLst>
          </p:cNvPr>
          <p:cNvSpPr>
            <a:spLocks xmlns:a="http://schemas.openxmlformats.org/drawingml/2006/main" noGrp="1"/>
          </p:cNvSpPr>
          <p:nvPr/>
        </p:nvSpPr>
        <p:spPr>
          <a:xfrm xmlns:a="http://schemas.openxmlformats.org/drawingml/2006/main">
            <a:off x="666750" y="5505450"/>
            <a:ext cx="4857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A landmark haunting investigated with spirit-box sessions, EMF monitoring and on-location documentation.</a:t>
            </a:r>
          </a:p>
        </p:txBody>
      </p:sp>
      <p:sp>
        <p:nvSpPr>
          <p:cNvPr id="13" name="">
            <a:extLst xmlns:a="http://schemas.openxmlformats.org/drawingml/2006/main">
              <a:ext uri="{FF2B5EF4-FFF2-40B4-BE49-F238E27FC236}">
                <a16:creationId xmlns:a16="http://schemas.microsoft.com/office/drawing/2014/main" id="{BFF90874-D455-4EA5-B8F4-3ADB0CBF8DEE}"/>
              </a:ext>
            </a:extLst>
          </p:cNvPr>
          <p:cNvSpPr>
            <a:spLocks xmlns:a="http://schemas.openxmlformats.org/drawingml/2006/main" noGrp="1"/>
          </p:cNvSpPr>
          <p:nvPr/>
        </p:nvSpPr>
        <p:spPr>
          <a:xfrm xmlns:a="http://schemas.openxmlformats.org/drawingml/2006/main">
            <a:off x="6096000" y="4867275"/>
            <a:ext cx="4572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952"/>
          </a:bodyPr>
          <a:lstStyle xmlns:a="http://schemas.openxmlformats.org/drawingml/2006/main"/>
          <a:p xmlns:a="http://schemas.openxmlformats.org/drawingml/2006/main">
            <a:pPr algn="l">
              <a:defRPr sz="1575" b="1" i="0">
                <a:solidFill>
                  <a:srgbClr val="F4F1EC"/>
                </a:solidFill>
                <a:latin typeface="DejaVu Sans"/>
                <a:ea typeface="DejaVu Sans"/>
                <a:cs typeface="DejaVu Sans"/>
              </a:defRPr>
            </a:pPr>
            <a:r>
              <a:rPr sz="1575" b="1" i="0">
                <a:solidFill>
                  <a:srgbClr val="F4F1EC"/>
                </a:solidFill>
                <a:latin typeface="DejaVu Sans"/>
                <a:ea typeface="DejaVu Sans"/>
                <a:cs typeface="DejaVu Sans"/>
              </a:rPr>
              <a:t>THE PAINTED LADY BED &amp; BREW</a:t>
            </a:r>
          </a:p>
        </p:txBody>
      </p:sp>
      <p:sp>
        <p:nvSpPr>
          <p:cNvPr id="14" name="">
            <a:extLst xmlns:a="http://schemas.openxmlformats.org/drawingml/2006/main">
              <a:ext uri="{FF2B5EF4-FFF2-40B4-BE49-F238E27FC236}">
                <a16:creationId xmlns:a16="http://schemas.microsoft.com/office/drawing/2014/main" id="{3A0D5586-D909-4340-A1AB-4BFCE86C7C75}"/>
              </a:ext>
            </a:extLst>
          </p:cNvPr>
          <p:cNvSpPr>
            <a:spLocks xmlns:a="http://schemas.openxmlformats.org/drawingml/2006/main" noGrp="1"/>
          </p:cNvSpPr>
          <p:nvPr/>
        </p:nvSpPr>
        <p:spPr>
          <a:xfrm xmlns:a="http://schemas.openxmlformats.org/drawingml/2006/main">
            <a:off x="6096000" y="5191125"/>
            <a:ext cx="2857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000"/>
          </a:bodyPr>
          <a:lstStyle xmlns:a="http://schemas.openxmlformats.org/drawingml/2006/main"/>
          <a:p xmlns:a="http://schemas.openxmlformats.org/drawingml/2006/main">
            <a:pPr algn="l">
              <a:defRPr sz="1125" b="0" i="0">
                <a:solidFill>
                  <a:srgbClr val="CC1F2F"/>
                </a:solidFill>
                <a:latin typeface="DejaVu Sans"/>
                <a:ea typeface="DejaVu Sans"/>
                <a:cs typeface="DejaVu Sans"/>
              </a:defRPr>
            </a:pPr>
            <a:r>
              <a:rPr sz="1125" b="0" i="0">
                <a:solidFill>
                  <a:srgbClr val="CC1F2F"/>
                </a:solidFill>
                <a:latin typeface="DejaVu Sans"/>
                <a:ea typeface="DejaVu Sans"/>
                <a:cs typeface="DejaVu Sans"/>
              </a:rPr>
              <a:t>Albuquerque, New Mexico</a:t>
            </a:r>
          </a:p>
        </p:txBody>
      </p:sp>
      <p:sp>
        <p:nvSpPr>
          <p:cNvPr id="15" name="">
            <a:extLst xmlns:a="http://schemas.openxmlformats.org/drawingml/2006/main">
              <a:ext uri="{FF2B5EF4-FFF2-40B4-BE49-F238E27FC236}">
                <a16:creationId xmlns:a16="http://schemas.microsoft.com/office/drawing/2014/main" id="{949E8E05-59C7-4CF2-8FA8-358D4B08668D}"/>
              </a:ext>
            </a:extLst>
          </p:cNvPr>
          <p:cNvSpPr>
            <a:spLocks xmlns:a="http://schemas.openxmlformats.org/drawingml/2006/main" noGrp="1"/>
          </p:cNvSpPr>
          <p:nvPr/>
        </p:nvSpPr>
        <p:spPr>
          <a:xfrm xmlns:a="http://schemas.openxmlformats.org/drawingml/2006/main">
            <a:off x="6096000" y="5505450"/>
            <a:ext cx="5048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The team captured unexplained audio, direct spirit-box responses and unusual SLS activity during the investigation.</a:t>
            </a:r>
          </a:p>
        </p:txBody>
      </p:sp>
    </p:spTree>
    <p:extLst>
      <p:ext uri="{BB962C8B-B14F-4D97-AF65-F5344CB8AC3E}">
        <p14:creationId xmlns:p14="http://schemas.microsoft.com/office/powerpoint/2010/main" val="1589616445"/>
      </p:ext>
    </p:extLst>
  </p:cSld>
</p:sld>
</file>

<file path=ppt/slides/slide7.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DA66819-C367-4011-B4C9-E41840C543B2}"/>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A6F4F0C-0EED-456B-8A71-D2CD167BC56E}"/>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C2D9ED5-D8F9-4847-AD73-32FA6B18BDCF}"/>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BUILT-IN AUDIENCE</a:t>
            </a:r>
          </a:p>
        </p:txBody>
      </p:sp>
      <p:sp>
        <p:nvSpPr>
          <p:cNvPr id="4" name="">
            <a:extLst xmlns:a="http://schemas.openxmlformats.org/drawingml/2006/main">
              <a:ext uri="{FF2B5EF4-FFF2-40B4-BE49-F238E27FC236}">
                <a16:creationId xmlns:a16="http://schemas.microsoft.com/office/drawing/2014/main" id="{9FB229A0-55D0-44BA-8417-04ED0ED6025A}"/>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07</a:t>
            </a:r>
          </a:p>
        </p:txBody>
      </p:sp>
      <p:sp>
        <p:nvSpPr>
          <p:cNvPr id="5" name="">
            <a:extLst xmlns:a="http://schemas.openxmlformats.org/drawingml/2006/main">
              <a:ext uri="{FF2B5EF4-FFF2-40B4-BE49-F238E27FC236}">
                <a16:creationId xmlns:a16="http://schemas.microsoft.com/office/drawing/2014/main" id="{06EE954C-F8CB-47B0-B589-0E14B404BF06}"/>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An immediate platform for discovery</a:t>
            </a:r>
          </a:p>
        </p:txBody>
      </p:sp>
      <p:sp>
        <p:nvSpPr>
          <p:cNvPr id="6" name="">
            <a:extLst xmlns:a="http://schemas.openxmlformats.org/drawingml/2006/main">
              <a:ext uri="{FF2B5EF4-FFF2-40B4-BE49-F238E27FC236}">
                <a16:creationId xmlns:a16="http://schemas.microsoft.com/office/drawing/2014/main" id="{42165DAB-14A6-43B7-B1F9-413CB371126C}"/>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3836428C-D168-4E41-B115-B676C15A2003}"/>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59"/>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Jennifer brings an established audience while Haunted Bloodline builds its own paranormal community</a:t>
            </a:r>
          </a:p>
        </p:txBody>
      </p:sp>
      <p:sp>
        <p:nvSpPr>
          <p:cNvPr id="8" name="">
            <a:extLst xmlns:a="http://schemas.openxmlformats.org/drawingml/2006/main">
              <a:ext uri="{FF2B5EF4-FFF2-40B4-BE49-F238E27FC236}">
                <a16:creationId xmlns:a16="http://schemas.microsoft.com/office/drawing/2014/main" id="{4DFA73B0-7110-4798-936A-3E23550D7906}"/>
              </a:ext>
            </a:extLst>
          </p:cNvPr>
          <p:cNvSpPr>
            <a:spLocks xmlns:a="http://schemas.openxmlformats.org/drawingml/2006/main" noGrp="1"/>
          </p:cNvSpPr>
          <p:nvPr/>
        </p:nvSpPr>
        <p:spPr>
          <a:xfrm xmlns:a="http://schemas.openxmlformats.org/drawingml/2006/main">
            <a:off x="552450" y="1819275"/>
            <a:ext cx="4238625" cy="2000250"/>
          </a:xfrm>
          <a:prstGeom xmlns:a="http://schemas.openxmlformats.org/drawingml/2006/main" prst="roundRect">
            <a:avLst>
              <a:gd name="adj" fmla="val 3810"/>
            </a:avLst>
          </a:prstGeom>
          <a:solidFill xmlns:a="http://schemas.openxmlformats.org/drawingml/2006/main">
            <a:srgbClr val="11131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7831A8E7-2B8A-41EF-98A9-2C7EDDC2B3EE}"/>
              </a:ext>
            </a:extLst>
          </p:cNvPr>
          <p:cNvSpPr>
            <a:spLocks xmlns:a="http://schemas.openxmlformats.org/drawingml/2006/main" noGrp="1"/>
          </p:cNvSpPr>
          <p:nvPr/>
        </p:nvSpPr>
        <p:spPr>
          <a:xfrm xmlns:a="http://schemas.openxmlformats.org/drawingml/2006/main">
            <a:off x="838200" y="2085975"/>
            <a:ext cx="342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6274"/>
          </a:bodyPr>
          <a:lstStyle xmlns:a="http://schemas.openxmlformats.org/drawingml/2006/main"/>
          <a:p xmlns:a="http://schemas.openxmlformats.org/drawingml/2006/main">
            <a:pPr algn="l">
              <a:defRPr sz="5100" b="1" i="0">
                <a:solidFill>
                  <a:srgbClr val="CC1F2F"/>
                </a:solidFill>
                <a:latin typeface="DejaVu Sans"/>
                <a:ea typeface="DejaVu Sans"/>
                <a:cs typeface="DejaVu Sans"/>
              </a:defRPr>
            </a:pPr>
            <a:r>
              <a:rPr sz="5100" b="1" i="0">
                <a:solidFill>
                  <a:srgbClr val="CC1F2F"/>
                </a:solidFill>
                <a:latin typeface="DejaVu Sans"/>
                <a:ea typeface="DejaVu Sans"/>
                <a:cs typeface="DejaVu Sans"/>
              </a:rPr>
              <a:t>280K+</a:t>
            </a:r>
          </a:p>
        </p:txBody>
      </p:sp>
      <p:sp>
        <p:nvSpPr>
          <p:cNvPr id="10" name="">
            <a:extLst xmlns:a="http://schemas.openxmlformats.org/drawingml/2006/main">
              <a:ext uri="{FF2B5EF4-FFF2-40B4-BE49-F238E27FC236}">
                <a16:creationId xmlns:a16="http://schemas.microsoft.com/office/drawing/2014/main" id="{745BA709-A97D-46FA-A389-1AA25932146A}"/>
              </a:ext>
            </a:extLst>
          </p:cNvPr>
          <p:cNvSpPr>
            <a:spLocks xmlns:a="http://schemas.openxmlformats.org/drawingml/2006/main" noGrp="1"/>
          </p:cNvSpPr>
          <p:nvPr/>
        </p:nvSpPr>
        <p:spPr>
          <a:xfrm xmlns:a="http://schemas.openxmlformats.org/drawingml/2006/main">
            <a:off x="866775" y="2933700"/>
            <a:ext cx="3143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185"/>
          </a:bodyPr>
          <a:lstStyle xmlns:a="http://schemas.openxmlformats.org/drawingml/2006/main"/>
          <a:p xmlns:a="http://schemas.openxmlformats.org/drawingml/2006/main">
            <a:pPr algn="l">
              <a:defRPr sz="1350" b="1" i="0">
                <a:solidFill>
                  <a:srgbClr val="F4F1EC"/>
                </a:solidFill>
                <a:latin typeface="DejaVu Sans"/>
                <a:ea typeface="DejaVu Sans"/>
                <a:cs typeface="DejaVu Sans"/>
              </a:defRPr>
            </a:pPr>
            <a:r>
              <a:rPr sz="1350" b="1" i="0">
                <a:solidFill>
                  <a:srgbClr val="F4F1EC"/>
                </a:solidFill>
                <a:latin typeface="DejaVu Sans"/>
                <a:ea typeface="DejaVu Sans"/>
                <a:cs typeface="DejaVu Sans"/>
              </a:rPr>
              <a:t>INSTAGRAM FOLLOWERS</a:t>
            </a:r>
          </a:p>
        </p:txBody>
      </p:sp>
      <p:sp>
        <p:nvSpPr>
          <p:cNvPr id="11" name="">
            <a:extLst xmlns:a="http://schemas.openxmlformats.org/drawingml/2006/main">
              <a:ext uri="{FF2B5EF4-FFF2-40B4-BE49-F238E27FC236}">
                <a16:creationId xmlns:a16="http://schemas.microsoft.com/office/drawing/2014/main" id="{051A030C-84FD-4CED-AE6D-B933A0DEE89A}"/>
              </a:ext>
            </a:extLst>
          </p:cNvPr>
          <p:cNvSpPr>
            <a:spLocks xmlns:a="http://schemas.openxmlformats.org/drawingml/2006/main" noGrp="1"/>
          </p:cNvSpPr>
          <p:nvPr/>
        </p:nvSpPr>
        <p:spPr>
          <a:xfrm xmlns:a="http://schemas.openxmlformats.org/drawingml/2006/main">
            <a:off x="866775" y="3314700"/>
            <a:ext cx="34480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317"/>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An existing channel for trailers, behind-the-scenes content and audience conversion.</a:t>
            </a:r>
          </a:p>
        </p:txBody>
      </p:sp>
      <p:sp>
        <p:nvSpPr>
          <p:cNvPr id="12" name="">
            <a:extLst xmlns:a="http://schemas.openxmlformats.org/drawingml/2006/main">
              <a:ext uri="{FF2B5EF4-FFF2-40B4-BE49-F238E27FC236}">
                <a16:creationId xmlns:a16="http://schemas.microsoft.com/office/drawing/2014/main" id="{06017310-FC7F-420A-AF07-AC361A149E59}"/>
              </a:ext>
            </a:extLst>
          </p:cNvPr>
          <p:cNvSpPr>
            <a:spLocks xmlns:a="http://schemas.openxmlformats.org/drawingml/2006/main" noGrp="1"/>
          </p:cNvSpPr>
          <p:nvPr/>
        </p:nvSpPr>
        <p:spPr>
          <a:xfrm xmlns:a="http://schemas.openxmlformats.org/drawingml/2006/main">
            <a:off x="552450" y="4067175"/>
            <a:ext cx="4238625" cy="1571625"/>
          </a:xfrm>
          <a:prstGeom xmlns:a="http://schemas.openxmlformats.org/drawingml/2006/main" prst="roundRect">
            <a:avLst>
              <a:gd name="adj" fmla="val 4848"/>
            </a:avLst>
          </a:prstGeom>
          <a:solidFill xmlns:a="http://schemas.openxmlformats.org/drawingml/2006/main">
            <a:srgbClr val="191C22"/>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C868D7D-443C-4228-8C7E-75CEDFCE316F}"/>
              </a:ext>
            </a:extLst>
          </p:cNvPr>
          <p:cNvSpPr>
            <a:spLocks xmlns:a="http://schemas.openxmlformats.org/drawingml/2006/main" noGrp="1"/>
          </p:cNvSpPr>
          <p:nvPr/>
        </p:nvSpPr>
        <p:spPr>
          <a:xfrm xmlns:a="http://schemas.openxmlformats.org/drawingml/2006/main">
            <a:off x="828675" y="4324350"/>
            <a:ext cx="3524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952"/>
          </a:bodyPr>
          <a:lstStyle xmlns:a="http://schemas.openxmlformats.org/drawingml/2006/main"/>
          <a:p xmlns:a="http://schemas.openxmlformats.org/drawingml/2006/main">
            <a:pPr algn="l">
              <a:defRPr sz="1575" b="1" i="0">
                <a:solidFill>
                  <a:srgbClr val="F4F1EC"/>
                </a:solidFill>
                <a:latin typeface="DejaVu Sans"/>
                <a:ea typeface="DejaVu Sans"/>
                <a:cs typeface="DejaVu Sans"/>
              </a:defRPr>
            </a:pPr>
            <a:r>
              <a:rPr sz="1575" b="1" i="0">
                <a:solidFill>
                  <a:srgbClr val="F4F1EC"/>
                </a:solidFill>
                <a:latin typeface="DejaVu Sans"/>
                <a:ea typeface="DejaVu Sans"/>
                <a:cs typeface="DejaVu Sans"/>
              </a:rPr>
              <a:t>HAUNTED BLOODLINE PODCAST</a:t>
            </a:r>
          </a:p>
        </p:txBody>
      </p:sp>
      <p:sp>
        <p:nvSpPr>
          <p:cNvPr id="14" name="">
            <a:extLst xmlns:a="http://schemas.openxmlformats.org/drawingml/2006/main">
              <a:ext uri="{FF2B5EF4-FFF2-40B4-BE49-F238E27FC236}">
                <a16:creationId xmlns:a16="http://schemas.microsoft.com/office/drawing/2014/main" id="{9582E40E-F564-4F37-8CE1-974BF1ABE468}"/>
              </a:ext>
            </a:extLst>
          </p:cNvPr>
          <p:cNvSpPr>
            <a:spLocks xmlns:a="http://schemas.openxmlformats.org/drawingml/2006/main" noGrp="1"/>
          </p:cNvSpPr>
          <p:nvPr/>
        </p:nvSpPr>
        <p:spPr>
          <a:xfrm xmlns:a="http://schemas.openxmlformats.org/drawingml/2006/main">
            <a:off x="828675" y="4772025"/>
            <a:ext cx="34861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The podcast and social channels extend each investigation beyond the episode and give fans a place to follow the evidence.</a:t>
            </a:r>
          </a:p>
        </p:txBody>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29a559aaa35a4cf4"/>
          <a:stretch xmlns:a="http://schemas.openxmlformats.org/drawingml/2006/main"/>
        </p:blipFill>
        <p:spPr>
          <a:xfrm xmlns:a="http://schemas.openxmlformats.org/drawingml/2006/main">
            <a:off x="5549227" y="1828800"/>
            <a:ext cx="2160346" cy="3838575"/>
          </a:xfrm>
          <a:prstGeom xmlns:a="http://schemas.openxmlformats.org/drawingml/2006/main" prst="roundRect">
            <a:avLst>
              <a:gd name="adj" fmla="val 5000"/>
            </a:avLst>
          </a:prstGeom>
        </p:spPr>
      </p:pic>
      <p:pic>
        <p:nvPicPr>
          <p:cNvPr id="32" name=""/>
          <p:cNvPicPr>
            <a:picLocks xmlns:a="http://schemas.openxmlformats.org/drawingml/2006/main" noChangeAspect="1"/>
          </p:cNvPicPr>
          <p:nvPr/>
        </p:nvPicPr>
        <p:blipFill>
          <a:blip xmlns:r="http://schemas.openxmlformats.org/officeDocument/2006/relationships" xmlns:a="http://schemas.openxmlformats.org/drawingml/2006/main" r:embed="R8d00fd04a02343d2"/>
          <a:stretch xmlns:a="http://schemas.openxmlformats.org/drawingml/2006/main"/>
        </p:blipFill>
        <p:spPr>
          <a:xfrm xmlns:a="http://schemas.openxmlformats.org/drawingml/2006/main">
            <a:off x="8549602" y="1828800"/>
            <a:ext cx="2160346" cy="3838575"/>
          </a:xfrm>
          <a:prstGeom xmlns:a="http://schemas.openxmlformats.org/drawingml/2006/main" prst="roundRect">
            <a:avLst>
              <a:gd name="adj" fmla="val 4965"/>
            </a:avLst>
          </a:prstGeom>
        </p:spPr>
      </p:pic>
    </p:spTree>
    <p:extLst>
      <p:ext uri="{BB962C8B-B14F-4D97-AF65-F5344CB8AC3E}">
        <p14:creationId xmlns:p14="http://schemas.microsoft.com/office/powerpoint/2010/main" val="1487935364"/>
      </p:ext>
    </p:extLst>
  </p:cSld>
</p:sld>
</file>

<file path=ppt/slides/slide8.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E6389342-BC1F-4D44-8360-FDC375BC8551}"/>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38754A4F-BEC4-4CE5-A6C8-E2F463EEBF65}"/>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7AB23DA1-9FF6-4EDF-AA56-86EEE28948DA}"/>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SEASON ONE STORY TERRITORY</a:t>
            </a:r>
          </a:p>
        </p:txBody>
      </p:sp>
      <p:sp>
        <p:nvSpPr>
          <p:cNvPr id="4" name="">
            <a:extLst xmlns:a="http://schemas.openxmlformats.org/drawingml/2006/main">
              <a:ext uri="{FF2B5EF4-FFF2-40B4-BE49-F238E27FC236}">
                <a16:creationId xmlns:a16="http://schemas.microsoft.com/office/drawing/2014/main" id="{DC8EC989-BD40-4E36-AAFC-17517017E270}"/>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08</a:t>
            </a:r>
          </a:p>
        </p:txBody>
      </p:sp>
      <p:sp>
        <p:nvSpPr>
          <p:cNvPr id="5" name="">
            <a:extLst xmlns:a="http://schemas.openxmlformats.org/drawingml/2006/main">
              <a:ext uri="{FF2B5EF4-FFF2-40B4-BE49-F238E27FC236}">
                <a16:creationId xmlns:a16="http://schemas.microsoft.com/office/drawing/2014/main" id="{9E34A099-0560-46B4-8760-F58D3BD9D71A}"/>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1207"/>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The American Southwest gives the series a strong first world</a:t>
            </a:r>
          </a:p>
        </p:txBody>
      </p:sp>
      <p:sp>
        <p:nvSpPr>
          <p:cNvPr id="6" name="">
            <a:extLst xmlns:a="http://schemas.openxmlformats.org/drawingml/2006/main">
              <a:ext uri="{FF2B5EF4-FFF2-40B4-BE49-F238E27FC236}">
                <a16:creationId xmlns:a16="http://schemas.microsoft.com/office/drawing/2014/main" id="{16A7E342-D8C9-4BD2-91C8-725D9043083E}"/>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D38A253C-51FB-4A9D-BB24-042F394E812E}"/>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Sample territories only. Individual location access would be secured during development.</a:t>
            </a:r>
          </a:p>
        </p:txBody>
      </p:sp>
      <p:sp>
        <p:nvSpPr>
          <p:cNvPr id="8" name="">
            <a:extLst xmlns:a="http://schemas.openxmlformats.org/drawingml/2006/main">
              <a:ext uri="{FF2B5EF4-FFF2-40B4-BE49-F238E27FC236}">
                <a16:creationId xmlns:a16="http://schemas.microsoft.com/office/drawing/2014/main" id="{99390AFD-1E66-4F8E-8881-E5FE9B143D9B}"/>
              </a:ext>
            </a:extLst>
          </p:cNvPr>
          <p:cNvSpPr>
            <a:spLocks xmlns:a="http://schemas.openxmlformats.org/drawingml/2006/main" noGrp="1"/>
          </p:cNvSpPr>
          <p:nvPr/>
        </p:nvSpPr>
        <p:spPr>
          <a:xfrm xmlns:a="http://schemas.openxmlformats.org/drawingml/2006/main">
            <a:off x="552450" y="1857375"/>
            <a:ext cx="3429000" cy="1695450"/>
          </a:xfrm>
          <a:prstGeom xmlns:a="http://schemas.openxmlformats.org/drawingml/2006/main" prst="roundRect">
            <a:avLst>
              <a:gd name="adj" fmla="val 4494"/>
            </a:avLst>
          </a:prstGeom>
          <a:solidFill xmlns:a="http://schemas.openxmlformats.org/drawingml/2006/main">
            <a:srgbClr val="111318"/>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D24E3711-82B6-4B62-8F7E-B702DF25EACC}"/>
              </a:ext>
            </a:extLst>
          </p:cNvPr>
          <p:cNvSpPr>
            <a:spLocks xmlns:a="http://schemas.openxmlformats.org/drawingml/2006/main" noGrp="1"/>
          </p:cNvSpPr>
          <p:nvPr/>
        </p:nvSpPr>
        <p:spPr>
          <a:xfrm xmlns:a="http://schemas.openxmlformats.org/drawingml/2006/main">
            <a:off x="552450" y="1857375"/>
            <a:ext cx="76200" cy="1695450"/>
          </a:xfrm>
          <a:prstGeom xmlns:a="http://schemas.openxmlformats.org/drawingml/2006/main" prst="rect">
            <a:avLst/>
          </a:prstGeom>
          <a:solidFill xmlns:a="http://schemas.openxmlformats.org/drawingml/2006/main">
            <a:srgbClr val="71121B"/>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FD257143-E252-4521-A6FC-1FFD96A2EA4F}"/>
              </a:ext>
            </a:extLst>
          </p:cNvPr>
          <p:cNvSpPr>
            <a:spLocks xmlns:a="http://schemas.openxmlformats.org/drawingml/2006/main" noGrp="1"/>
          </p:cNvSpPr>
          <p:nvPr/>
        </p:nvSpPr>
        <p:spPr>
          <a:xfrm xmlns:a="http://schemas.openxmlformats.org/drawingml/2006/main">
            <a:off x="800100" y="2085975"/>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LAS VEGAS</a:t>
            </a:r>
          </a:p>
        </p:txBody>
      </p:sp>
      <p:sp>
        <p:nvSpPr>
          <p:cNvPr id="11" name="">
            <a:extLst xmlns:a="http://schemas.openxmlformats.org/drawingml/2006/main">
              <a:ext uri="{FF2B5EF4-FFF2-40B4-BE49-F238E27FC236}">
                <a16:creationId xmlns:a16="http://schemas.microsoft.com/office/drawing/2014/main" id="{D9CD9CFB-DDEF-4470-AD78-631B4C04F9DA}"/>
              </a:ext>
            </a:extLst>
          </p:cNvPr>
          <p:cNvSpPr>
            <a:spLocks xmlns:a="http://schemas.openxmlformats.org/drawingml/2006/main" noGrp="1"/>
          </p:cNvSpPr>
          <p:nvPr/>
        </p:nvSpPr>
        <p:spPr>
          <a:xfrm xmlns:a="http://schemas.openxmlformats.org/drawingml/2006/main">
            <a:off x="800100" y="2524125"/>
            <a:ext cx="2895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Casino legends, historic neighborhoods and the unseen stories behind a city built on reinvention.</a:t>
            </a:r>
          </a:p>
        </p:txBody>
      </p:sp>
      <p:sp>
        <p:nvSpPr>
          <p:cNvPr id="12" name="">
            <a:extLst xmlns:a="http://schemas.openxmlformats.org/drawingml/2006/main">
              <a:ext uri="{FF2B5EF4-FFF2-40B4-BE49-F238E27FC236}">
                <a16:creationId xmlns:a16="http://schemas.microsoft.com/office/drawing/2014/main" id="{9C6CFF0F-F13A-42F6-A614-2801CA7F170E}"/>
              </a:ext>
            </a:extLst>
          </p:cNvPr>
          <p:cNvSpPr>
            <a:spLocks xmlns:a="http://schemas.openxmlformats.org/drawingml/2006/main" noGrp="1"/>
          </p:cNvSpPr>
          <p:nvPr/>
        </p:nvSpPr>
        <p:spPr>
          <a:xfrm xmlns:a="http://schemas.openxmlformats.org/drawingml/2006/main">
            <a:off x="4267200" y="1857375"/>
            <a:ext cx="3429000" cy="1695450"/>
          </a:xfrm>
          <a:prstGeom xmlns:a="http://schemas.openxmlformats.org/drawingml/2006/main" prst="roundRect">
            <a:avLst>
              <a:gd name="adj" fmla="val 4494"/>
            </a:avLst>
          </a:prstGeom>
          <a:solidFill xmlns:a="http://schemas.openxmlformats.org/drawingml/2006/main">
            <a:srgbClr val="11131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696754D-0441-4816-8AF7-68E6223F0A81}"/>
              </a:ext>
            </a:extLst>
          </p:cNvPr>
          <p:cNvSpPr>
            <a:spLocks xmlns:a="http://schemas.openxmlformats.org/drawingml/2006/main" noGrp="1"/>
          </p:cNvSpPr>
          <p:nvPr/>
        </p:nvSpPr>
        <p:spPr>
          <a:xfrm xmlns:a="http://schemas.openxmlformats.org/drawingml/2006/main">
            <a:off x="4267200" y="1857375"/>
            <a:ext cx="76200" cy="169545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C1556CF1-9403-4D81-ABCC-696DE1CD9C6E}"/>
              </a:ext>
            </a:extLst>
          </p:cNvPr>
          <p:cNvSpPr>
            <a:spLocks xmlns:a="http://schemas.openxmlformats.org/drawingml/2006/main" noGrp="1"/>
          </p:cNvSpPr>
          <p:nvPr/>
        </p:nvSpPr>
        <p:spPr>
          <a:xfrm xmlns:a="http://schemas.openxmlformats.org/drawingml/2006/main">
            <a:off x="4514850" y="2085975"/>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VIRGINIA CITY</a:t>
            </a:r>
          </a:p>
        </p:txBody>
      </p:sp>
      <p:sp>
        <p:nvSpPr>
          <p:cNvPr id="15" name="">
            <a:extLst xmlns:a="http://schemas.openxmlformats.org/drawingml/2006/main">
              <a:ext uri="{FF2B5EF4-FFF2-40B4-BE49-F238E27FC236}">
                <a16:creationId xmlns:a16="http://schemas.microsoft.com/office/drawing/2014/main" id="{FD3E32AA-6958-4178-A08C-2C3496DFF9B4}"/>
              </a:ext>
            </a:extLst>
          </p:cNvPr>
          <p:cNvSpPr>
            <a:spLocks xmlns:a="http://schemas.openxmlformats.org/drawingml/2006/main" noGrp="1"/>
          </p:cNvSpPr>
          <p:nvPr/>
        </p:nvSpPr>
        <p:spPr>
          <a:xfrm xmlns:a="http://schemas.openxmlformats.org/drawingml/2006/main">
            <a:off x="4514850" y="2524125"/>
            <a:ext cx="2895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Mining history, preserved buildings and generations of reported activity.</a:t>
            </a:r>
          </a:p>
        </p:txBody>
      </p:sp>
      <p:sp>
        <p:nvSpPr>
          <p:cNvPr id="16" name="">
            <a:extLst xmlns:a="http://schemas.openxmlformats.org/drawingml/2006/main">
              <a:ext uri="{FF2B5EF4-FFF2-40B4-BE49-F238E27FC236}">
                <a16:creationId xmlns:a16="http://schemas.microsoft.com/office/drawing/2014/main" id="{79E5E54A-FC48-4862-A703-B0F97F9054AF}"/>
              </a:ext>
            </a:extLst>
          </p:cNvPr>
          <p:cNvSpPr>
            <a:spLocks xmlns:a="http://schemas.openxmlformats.org/drawingml/2006/main" noGrp="1"/>
          </p:cNvSpPr>
          <p:nvPr/>
        </p:nvSpPr>
        <p:spPr>
          <a:xfrm xmlns:a="http://schemas.openxmlformats.org/drawingml/2006/main">
            <a:off x="7981950" y="1857375"/>
            <a:ext cx="3429000" cy="1695450"/>
          </a:xfrm>
          <a:prstGeom xmlns:a="http://schemas.openxmlformats.org/drawingml/2006/main" prst="roundRect">
            <a:avLst>
              <a:gd name="adj" fmla="val 4494"/>
            </a:avLst>
          </a:prstGeom>
          <a:solidFill xmlns:a="http://schemas.openxmlformats.org/drawingml/2006/main">
            <a:srgbClr val="111318"/>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638E4B56-1397-4C8A-A3DD-318469A0824B}"/>
              </a:ext>
            </a:extLst>
          </p:cNvPr>
          <p:cNvSpPr>
            <a:spLocks xmlns:a="http://schemas.openxmlformats.org/drawingml/2006/main" noGrp="1"/>
          </p:cNvSpPr>
          <p:nvPr/>
        </p:nvSpPr>
        <p:spPr>
          <a:xfrm xmlns:a="http://schemas.openxmlformats.org/drawingml/2006/main">
            <a:off x="7981950" y="1857375"/>
            <a:ext cx="76200" cy="1695450"/>
          </a:xfrm>
          <a:prstGeom xmlns:a="http://schemas.openxmlformats.org/drawingml/2006/main" prst="rect">
            <a:avLst/>
          </a:prstGeom>
          <a:solidFill xmlns:a="http://schemas.openxmlformats.org/drawingml/2006/main">
            <a:srgbClr val="71121B"/>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DCE15950-AE72-4904-848B-79B94F55E5B8}"/>
              </a:ext>
            </a:extLst>
          </p:cNvPr>
          <p:cNvSpPr>
            <a:spLocks xmlns:a="http://schemas.openxmlformats.org/drawingml/2006/main" noGrp="1"/>
          </p:cNvSpPr>
          <p:nvPr/>
        </p:nvSpPr>
        <p:spPr>
          <a:xfrm xmlns:a="http://schemas.openxmlformats.org/drawingml/2006/main">
            <a:off x="8229600" y="2085975"/>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GOLDFIELD + TONOPAH</a:t>
            </a:r>
          </a:p>
        </p:txBody>
      </p:sp>
      <p:sp>
        <p:nvSpPr>
          <p:cNvPr id="19" name="">
            <a:extLst xmlns:a="http://schemas.openxmlformats.org/drawingml/2006/main">
              <a:ext uri="{FF2B5EF4-FFF2-40B4-BE49-F238E27FC236}">
                <a16:creationId xmlns:a16="http://schemas.microsoft.com/office/drawing/2014/main" id="{A541EEEF-1F5D-48ED-B697-0090729E936E}"/>
              </a:ext>
            </a:extLst>
          </p:cNvPr>
          <p:cNvSpPr>
            <a:spLocks xmlns:a="http://schemas.openxmlformats.org/drawingml/2006/main" noGrp="1"/>
          </p:cNvSpPr>
          <p:nvPr/>
        </p:nvSpPr>
        <p:spPr>
          <a:xfrm xmlns:a="http://schemas.openxmlformats.org/drawingml/2006/main">
            <a:off x="8229600" y="2524125"/>
            <a:ext cx="2895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Remote desert towns where isolation and history create a naturally cinematic setting.</a:t>
            </a:r>
          </a:p>
        </p:txBody>
      </p:sp>
      <p:sp>
        <p:nvSpPr>
          <p:cNvPr id="20" name="">
            <a:extLst xmlns:a="http://schemas.openxmlformats.org/drawingml/2006/main">
              <a:ext uri="{FF2B5EF4-FFF2-40B4-BE49-F238E27FC236}">
                <a16:creationId xmlns:a16="http://schemas.microsoft.com/office/drawing/2014/main" id="{E7A62362-3E94-4027-A46B-AF49883C2675}"/>
              </a:ext>
            </a:extLst>
          </p:cNvPr>
          <p:cNvSpPr>
            <a:spLocks xmlns:a="http://schemas.openxmlformats.org/drawingml/2006/main" noGrp="1"/>
          </p:cNvSpPr>
          <p:nvPr/>
        </p:nvSpPr>
        <p:spPr>
          <a:xfrm xmlns:a="http://schemas.openxmlformats.org/drawingml/2006/main">
            <a:off x="552450" y="3857625"/>
            <a:ext cx="3429000" cy="1695450"/>
          </a:xfrm>
          <a:prstGeom xmlns:a="http://schemas.openxmlformats.org/drawingml/2006/main" prst="roundRect">
            <a:avLst>
              <a:gd name="adj" fmla="val 4494"/>
            </a:avLst>
          </a:prstGeom>
          <a:solidFill xmlns:a="http://schemas.openxmlformats.org/drawingml/2006/main">
            <a:srgbClr val="111318"/>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A90EF170-3E34-4996-A185-1A68BD977F0E}"/>
              </a:ext>
            </a:extLst>
          </p:cNvPr>
          <p:cNvSpPr>
            <a:spLocks xmlns:a="http://schemas.openxmlformats.org/drawingml/2006/main" noGrp="1"/>
          </p:cNvSpPr>
          <p:nvPr/>
        </p:nvSpPr>
        <p:spPr>
          <a:xfrm xmlns:a="http://schemas.openxmlformats.org/drawingml/2006/main">
            <a:off x="552450" y="3857625"/>
            <a:ext cx="76200" cy="1695450"/>
          </a:xfrm>
          <a:prstGeom xmlns:a="http://schemas.openxmlformats.org/drawingml/2006/main" prst="rect">
            <a:avLst/>
          </a:prstGeom>
          <a:solidFill xmlns:a="http://schemas.openxmlformats.org/drawingml/2006/main">
            <a:srgbClr val="71121B"/>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421887C0-2440-4FC6-A5C5-FDF7BAF99DC8}"/>
              </a:ext>
            </a:extLst>
          </p:cNvPr>
          <p:cNvSpPr>
            <a:spLocks xmlns:a="http://schemas.openxmlformats.org/drawingml/2006/main" noGrp="1"/>
          </p:cNvSpPr>
          <p:nvPr/>
        </p:nvSpPr>
        <p:spPr>
          <a:xfrm xmlns:a="http://schemas.openxmlformats.org/drawingml/2006/main">
            <a:off x="800100" y="4086225"/>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SAN DIEGO</a:t>
            </a:r>
          </a:p>
        </p:txBody>
      </p:sp>
      <p:sp>
        <p:nvSpPr>
          <p:cNvPr id="23" name="">
            <a:extLst xmlns:a="http://schemas.openxmlformats.org/drawingml/2006/main">
              <a:ext uri="{FF2B5EF4-FFF2-40B4-BE49-F238E27FC236}">
                <a16:creationId xmlns:a16="http://schemas.microsoft.com/office/drawing/2014/main" id="{B8BC88FF-7DD6-4233-9838-BBB73245E1F4}"/>
              </a:ext>
            </a:extLst>
          </p:cNvPr>
          <p:cNvSpPr>
            <a:spLocks xmlns:a="http://schemas.openxmlformats.org/drawingml/2006/main" noGrp="1"/>
          </p:cNvSpPr>
          <p:nvPr/>
        </p:nvSpPr>
        <p:spPr>
          <a:xfrm xmlns:a="http://schemas.openxmlformats.org/drawingml/2006/main">
            <a:off x="800100" y="4524375"/>
            <a:ext cx="2895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Historic properties and maritime stories that expand the world beyond Nevada.</a:t>
            </a:r>
          </a:p>
        </p:txBody>
      </p:sp>
      <p:sp>
        <p:nvSpPr>
          <p:cNvPr id="24" name="">
            <a:extLst xmlns:a="http://schemas.openxmlformats.org/drawingml/2006/main">
              <a:ext uri="{FF2B5EF4-FFF2-40B4-BE49-F238E27FC236}">
                <a16:creationId xmlns:a16="http://schemas.microsoft.com/office/drawing/2014/main" id="{BE283CBE-99F3-4A7F-8CE2-CF16EC9BF25F}"/>
              </a:ext>
            </a:extLst>
          </p:cNvPr>
          <p:cNvSpPr>
            <a:spLocks xmlns:a="http://schemas.openxmlformats.org/drawingml/2006/main" noGrp="1"/>
          </p:cNvSpPr>
          <p:nvPr/>
        </p:nvSpPr>
        <p:spPr>
          <a:xfrm xmlns:a="http://schemas.openxmlformats.org/drawingml/2006/main">
            <a:off x="4267200" y="3857625"/>
            <a:ext cx="3429000" cy="1695450"/>
          </a:xfrm>
          <a:prstGeom xmlns:a="http://schemas.openxmlformats.org/drawingml/2006/main" prst="roundRect">
            <a:avLst>
              <a:gd name="adj" fmla="val 4494"/>
            </a:avLst>
          </a:prstGeom>
          <a:solidFill xmlns:a="http://schemas.openxmlformats.org/drawingml/2006/main">
            <a:srgbClr val="111318"/>
          </a:solidFill>
          <a:ln xmlns:a="http://schemas.openxmlformats.org/drawingml/2006/main" w="0">
            <a:noFill/>
          </a:ln>
        </p:spPr>
      </p:sp>
      <p:sp>
        <p:nvSpPr>
          <p:cNvPr id="25" name="">
            <a:extLst xmlns:a="http://schemas.openxmlformats.org/drawingml/2006/main">
              <a:ext uri="{FF2B5EF4-FFF2-40B4-BE49-F238E27FC236}">
                <a16:creationId xmlns:a16="http://schemas.microsoft.com/office/drawing/2014/main" id="{085B4BEF-96D5-4E85-BFBB-DA93D1C36A7D}"/>
              </a:ext>
            </a:extLst>
          </p:cNvPr>
          <p:cNvSpPr>
            <a:spLocks xmlns:a="http://schemas.openxmlformats.org/drawingml/2006/main" noGrp="1"/>
          </p:cNvSpPr>
          <p:nvPr/>
        </p:nvSpPr>
        <p:spPr>
          <a:xfrm xmlns:a="http://schemas.openxmlformats.org/drawingml/2006/main">
            <a:off x="4267200" y="3857625"/>
            <a:ext cx="76200" cy="1695450"/>
          </a:xfrm>
          <a:prstGeom xmlns:a="http://schemas.openxmlformats.org/drawingml/2006/main" prst="rect">
            <a:avLst/>
          </a:prstGeom>
          <a:solidFill xmlns:a="http://schemas.openxmlformats.org/drawingml/2006/main">
            <a:srgbClr val="71121B"/>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F8CF3502-161B-4BEB-990D-6B8CAB1E734A}"/>
              </a:ext>
            </a:extLst>
          </p:cNvPr>
          <p:cNvSpPr>
            <a:spLocks xmlns:a="http://schemas.openxmlformats.org/drawingml/2006/main" noGrp="1"/>
          </p:cNvSpPr>
          <p:nvPr/>
        </p:nvSpPr>
        <p:spPr>
          <a:xfrm xmlns:a="http://schemas.openxmlformats.org/drawingml/2006/main">
            <a:off x="4514850" y="4086225"/>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NEW MEXICO</a:t>
            </a:r>
          </a:p>
        </p:txBody>
      </p:sp>
      <p:sp>
        <p:nvSpPr>
          <p:cNvPr id="27" name="">
            <a:extLst xmlns:a="http://schemas.openxmlformats.org/drawingml/2006/main">
              <a:ext uri="{FF2B5EF4-FFF2-40B4-BE49-F238E27FC236}">
                <a16:creationId xmlns:a16="http://schemas.microsoft.com/office/drawing/2014/main" id="{0D7D1648-905A-47AB-90B3-8C75747417AC}"/>
              </a:ext>
            </a:extLst>
          </p:cNvPr>
          <p:cNvSpPr>
            <a:spLocks xmlns:a="http://schemas.openxmlformats.org/drawingml/2006/main" noGrp="1"/>
          </p:cNvSpPr>
          <p:nvPr/>
        </p:nvSpPr>
        <p:spPr>
          <a:xfrm xmlns:a="http://schemas.openxmlformats.org/drawingml/2006/main">
            <a:off x="4514850" y="4524375"/>
            <a:ext cx="2895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Adobe landmarks, frontier history and the locations where Haunted Bloodline began filming.</a:t>
            </a:r>
          </a:p>
        </p:txBody>
      </p:sp>
      <p:sp>
        <p:nvSpPr>
          <p:cNvPr id="28" name="">
            <a:extLst xmlns:a="http://schemas.openxmlformats.org/drawingml/2006/main">
              <a:ext uri="{FF2B5EF4-FFF2-40B4-BE49-F238E27FC236}">
                <a16:creationId xmlns:a16="http://schemas.microsoft.com/office/drawing/2014/main" id="{E52BFAF8-48EC-4861-AD69-31F478FDA5C4}"/>
              </a:ext>
            </a:extLst>
          </p:cNvPr>
          <p:cNvSpPr>
            <a:spLocks xmlns:a="http://schemas.openxmlformats.org/drawingml/2006/main" noGrp="1"/>
          </p:cNvSpPr>
          <p:nvPr/>
        </p:nvSpPr>
        <p:spPr>
          <a:xfrm xmlns:a="http://schemas.openxmlformats.org/drawingml/2006/main">
            <a:off x="7981950" y="3857625"/>
            <a:ext cx="3429000" cy="1695450"/>
          </a:xfrm>
          <a:prstGeom xmlns:a="http://schemas.openxmlformats.org/drawingml/2006/main" prst="roundRect">
            <a:avLst>
              <a:gd name="adj" fmla="val 4494"/>
            </a:avLst>
          </a:prstGeom>
          <a:solidFill xmlns:a="http://schemas.openxmlformats.org/drawingml/2006/main">
            <a:srgbClr val="111318"/>
          </a:solidFill>
          <a:ln xmlns:a="http://schemas.openxmlformats.org/drawingml/2006/main" w="0">
            <a:noFill/>
          </a:ln>
        </p:spPr>
      </p:sp>
      <p:sp>
        <p:nvSpPr>
          <p:cNvPr id="29" name="">
            <a:extLst xmlns:a="http://schemas.openxmlformats.org/drawingml/2006/main">
              <a:ext uri="{FF2B5EF4-FFF2-40B4-BE49-F238E27FC236}">
                <a16:creationId xmlns:a16="http://schemas.microsoft.com/office/drawing/2014/main" id="{29E79CE1-484D-4815-A87F-858BB2DE5306}"/>
              </a:ext>
            </a:extLst>
          </p:cNvPr>
          <p:cNvSpPr>
            <a:spLocks xmlns:a="http://schemas.openxmlformats.org/drawingml/2006/main" noGrp="1"/>
          </p:cNvSpPr>
          <p:nvPr/>
        </p:nvSpPr>
        <p:spPr>
          <a:xfrm xmlns:a="http://schemas.openxmlformats.org/drawingml/2006/main">
            <a:off x="7981950" y="3857625"/>
            <a:ext cx="76200" cy="1695450"/>
          </a:xfrm>
          <a:prstGeom xmlns:a="http://schemas.openxmlformats.org/drawingml/2006/main" prst="rect">
            <a:avLst/>
          </a:prstGeom>
          <a:solidFill xmlns:a="http://schemas.openxmlformats.org/drawingml/2006/main">
            <a:srgbClr val="71121B"/>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165E93BF-8097-4BD7-BC95-0C7839C2264B}"/>
              </a:ext>
            </a:extLst>
          </p:cNvPr>
          <p:cNvSpPr>
            <a:spLocks xmlns:a="http://schemas.openxmlformats.org/drawingml/2006/main" noGrp="1"/>
          </p:cNvSpPr>
          <p:nvPr/>
        </p:nvSpPr>
        <p:spPr>
          <a:xfrm xmlns:a="http://schemas.openxmlformats.org/drawingml/2006/main">
            <a:off x="8229600" y="4086225"/>
            <a:ext cx="285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000"/>
          </a:bodyPr>
          <a:lstStyle xmlns:a="http://schemas.openxmlformats.org/drawingml/2006/main"/>
          <a:p xmlns:a="http://schemas.openxmlformats.org/drawingml/2006/main">
            <a:pPr algn="l">
              <a:defRPr sz="1500" b="1" i="0">
                <a:solidFill>
                  <a:srgbClr val="F4F1EC"/>
                </a:solidFill>
                <a:latin typeface="DejaVu Sans"/>
                <a:ea typeface="DejaVu Sans"/>
                <a:cs typeface="DejaVu Sans"/>
              </a:defRPr>
            </a:pPr>
            <a:r>
              <a:rPr sz="1500" b="1" i="0">
                <a:solidFill>
                  <a:srgbClr val="F4F1EC"/>
                </a:solidFill>
                <a:latin typeface="DejaVu Sans"/>
                <a:ea typeface="DejaVu Sans"/>
                <a:cs typeface="DejaVu Sans"/>
              </a:rPr>
              <a:t>BEYOND THE SOUTHWEST</a:t>
            </a:r>
          </a:p>
        </p:txBody>
      </p:sp>
      <p:sp>
        <p:nvSpPr>
          <p:cNvPr id="31" name="">
            <a:extLst xmlns:a="http://schemas.openxmlformats.org/drawingml/2006/main">
              <a:ext uri="{FF2B5EF4-FFF2-40B4-BE49-F238E27FC236}">
                <a16:creationId xmlns:a16="http://schemas.microsoft.com/office/drawing/2014/main" id="{57F13B6D-FAD7-4A82-877E-47C732BC9922}"/>
              </a:ext>
            </a:extLst>
          </p:cNvPr>
          <p:cNvSpPr>
            <a:spLocks xmlns:a="http://schemas.openxmlformats.org/drawingml/2006/main" noGrp="1"/>
          </p:cNvSpPr>
          <p:nvPr/>
        </p:nvSpPr>
        <p:spPr>
          <a:xfrm xmlns:a="http://schemas.openxmlformats.org/drawingml/2006/main">
            <a:off x="8229600" y="4524375"/>
            <a:ext cx="28956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The format can travel anywhere a documented story, compelling access and a credible investigation intersect.</a:t>
            </a:r>
          </a:p>
        </p:txBody>
      </p:sp>
      <p:sp>
        <p:nvSpPr>
          <p:cNvPr id="32" name="">
            <a:extLst xmlns:a="http://schemas.openxmlformats.org/drawingml/2006/main">
              <a:ext uri="{FF2B5EF4-FFF2-40B4-BE49-F238E27FC236}">
                <a16:creationId xmlns:a16="http://schemas.microsoft.com/office/drawing/2014/main" id="{227F1426-085E-45E9-A51B-8FF368128B1F}"/>
              </a:ext>
            </a:extLst>
          </p:cNvPr>
          <p:cNvSpPr>
            <a:spLocks xmlns:a="http://schemas.openxmlformats.org/drawingml/2006/main" noGrp="1"/>
          </p:cNvSpPr>
          <p:nvPr/>
        </p:nvSpPr>
        <p:spPr>
          <a:xfrm xmlns:a="http://schemas.openxmlformats.org/drawingml/2006/main">
            <a:off x="552450" y="6038850"/>
            <a:ext cx="571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702"/>
          </a:bodyPr>
          <a:lstStyle xmlns:a="http://schemas.openxmlformats.org/drawingml/2006/main"/>
          <a:p xmlns:a="http://schemas.openxmlformats.org/drawingml/2006/main">
            <a:pPr algn="l">
              <a:defRPr sz="1425" b="1" i="0">
                <a:solidFill>
                  <a:srgbClr val="CC1F2F"/>
                </a:solidFill>
                <a:latin typeface="DejaVu Sans"/>
                <a:ea typeface="DejaVu Sans"/>
                <a:cs typeface="DejaVu Sans"/>
              </a:defRPr>
            </a:pPr>
            <a:r>
              <a:rPr sz="1425" b="1" i="0">
                <a:solidFill>
                  <a:srgbClr val="CC1F2F"/>
                </a:solidFill>
                <a:latin typeface="DejaVu Sans"/>
                <a:ea typeface="DejaVu Sans"/>
                <a:cs typeface="DejaVu Sans"/>
              </a:rPr>
              <a:t>LAS VEGAS BASE. NATIONAL FORMAT.</a:t>
            </a:r>
          </a:p>
        </p:txBody>
      </p:sp>
    </p:spTree>
    <p:extLst>
      <p:ext uri="{BB962C8B-B14F-4D97-AF65-F5344CB8AC3E}">
        <p14:creationId xmlns:p14="http://schemas.microsoft.com/office/powerpoint/2010/main" val="387280162"/>
      </p:ext>
    </p:extLst>
  </p:cSld>
</p:sld>
</file>

<file path=ppt/slides/slide9.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6C8126F-36A5-4E56-8355-5A2C5CED6A99}"/>
              </a:ext>
            </a:extLst>
          </p:cNvPr>
          <p:cNvSpPr>
            <a:spLocks xmlns:a="http://schemas.openxmlformats.org/drawingml/2006/main" noGrp="1"/>
          </p:cNvSpPr>
          <p:nvPr/>
        </p:nvSpPr>
        <p:spPr>
          <a:xfrm xmlns:a="http://schemas.openxmlformats.org/drawingml/2006/main">
            <a:off x="0" y="0"/>
            <a:ext cx="9525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495A38A-14B7-43FA-9691-FC5C8D2BBF2B}"/>
              </a:ext>
            </a:extLst>
          </p:cNvPr>
          <p:cNvSpPr>
            <a:spLocks xmlns:a="http://schemas.openxmlformats.org/drawingml/2006/main" noGrp="1"/>
          </p:cNvSpPr>
          <p:nvPr/>
        </p:nvSpPr>
        <p:spPr>
          <a:xfrm xmlns:a="http://schemas.openxmlformats.org/drawingml/2006/main">
            <a:off x="457200" y="6496050"/>
            <a:ext cx="1127760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CDB484C4-4431-4414-BE56-3F9D67A84397}"/>
              </a:ext>
            </a:extLst>
          </p:cNvPr>
          <p:cNvSpPr>
            <a:spLocks xmlns:a="http://schemas.openxmlformats.org/drawingml/2006/main" noGrp="1"/>
          </p:cNvSpPr>
          <p:nvPr/>
        </p:nvSpPr>
        <p:spPr>
          <a:xfrm xmlns:a="http://schemas.openxmlformats.org/drawingml/2006/main">
            <a:off x="495300" y="6562725"/>
            <a:ext cx="3429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l">
              <a:defRPr sz="825" b="1" i="0">
                <a:solidFill>
                  <a:srgbClr val="B7BAC0"/>
                </a:solidFill>
                <a:latin typeface="DejaVu Sans"/>
                <a:ea typeface="DejaVu Sans"/>
                <a:cs typeface="DejaVu Sans"/>
              </a:defRPr>
            </a:pPr>
            <a:r>
              <a:rPr sz="825" b="1" i="0">
                <a:solidFill>
                  <a:srgbClr val="B7BAC0"/>
                </a:solidFill>
                <a:latin typeface="DejaVu Sans"/>
                <a:ea typeface="DejaVu Sans"/>
                <a:cs typeface="DejaVu Sans"/>
              </a:rPr>
              <a:t>PRODUCTION VISION</a:t>
            </a:r>
          </a:p>
        </p:txBody>
      </p:sp>
      <p:sp>
        <p:nvSpPr>
          <p:cNvPr id="4" name="">
            <a:extLst xmlns:a="http://schemas.openxmlformats.org/drawingml/2006/main">
              <a:ext uri="{FF2B5EF4-FFF2-40B4-BE49-F238E27FC236}">
                <a16:creationId xmlns:a16="http://schemas.microsoft.com/office/drawing/2014/main" id="{21D8E114-8715-42B2-A178-8CC2233ABAC5}"/>
              </a:ext>
            </a:extLst>
          </p:cNvPr>
          <p:cNvSpPr>
            <a:spLocks xmlns:a="http://schemas.openxmlformats.org/drawingml/2006/main" noGrp="1"/>
          </p:cNvSpPr>
          <p:nvPr/>
        </p:nvSpPr>
        <p:spPr>
          <a:xfrm xmlns:a="http://schemas.openxmlformats.org/drawingml/2006/main">
            <a:off x="11144250" y="6543675"/>
            <a:ext cx="5524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8788"/>
          </a:bodyPr>
          <a:lstStyle xmlns:a="http://schemas.openxmlformats.org/drawingml/2006/main"/>
          <a:p xmlns:a="http://schemas.openxmlformats.org/drawingml/2006/main">
            <a:pPr algn="r">
              <a:defRPr sz="825" b="1" i="0">
                <a:solidFill>
                  <a:srgbClr val="CC1F2F"/>
                </a:solidFill>
                <a:latin typeface="DejaVu Sans"/>
                <a:ea typeface="DejaVu Sans"/>
                <a:cs typeface="DejaVu Sans"/>
              </a:defRPr>
            </a:pPr>
            <a:r>
              <a:rPr sz="825" b="1" i="0">
                <a:solidFill>
                  <a:srgbClr val="CC1F2F"/>
                </a:solidFill>
                <a:latin typeface="DejaVu Sans"/>
                <a:ea typeface="DejaVu Sans"/>
                <a:cs typeface="DejaVu Sans"/>
              </a:rPr>
              <a:t>09</a:t>
            </a:r>
          </a:p>
        </p:txBody>
      </p:sp>
      <p:sp>
        <p:nvSpPr>
          <p:cNvPr id="5" name="">
            <a:extLst xmlns:a="http://schemas.openxmlformats.org/drawingml/2006/main">
              <a:ext uri="{FF2B5EF4-FFF2-40B4-BE49-F238E27FC236}">
                <a16:creationId xmlns:a16="http://schemas.microsoft.com/office/drawing/2014/main" id="{845F0198-D97C-47B3-9FEF-23AE03D84EEF}"/>
              </a:ext>
            </a:extLst>
          </p:cNvPr>
          <p:cNvSpPr>
            <a:spLocks xmlns:a="http://schemas.openxmlformats.org/drawingml/2006/main" noGrp="1"/>
          </p:cNvSpPr>
          <p:nvPr/>
        </p:nvSpPr>
        <p:spPr>
          <a:xfrm xmlns:a="http://schemas.openxmlformats.org/drawingml/2006/main">
            <a:off x="552450" y="409575"/>
            <a:ext cx="7239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66607"/>
          </a:bodyPr>
          <a:lstStyle xmlns:a="http://schemas.openxmlformats.org/drawingml/2006/main"/>
          <a:p xmlns:a="http://schemas.openxmlformats.org/drawingml/2006/main">
            <a:pPr algn="l">
              <a:defRPr sz="2625" b="1" i="0">
                <a:solidFill>
                  <a:srgbClr val="F4F1EC"/>
                </a:solidFill>
                <a:latin typeface="DejaVu Sans"/>
                <a:ea typeface="DejaVu Sans"/>
                <a:cs typeface="DejaVu Sans"/>
              </a:defRPr>
            </a:pPr>
            <a:r>
              <a:rPr sz="2625" b="1" i="0">
                <a:solidFill>
                  <a:srgbClr val="F4F1EC"/>
                </a:solidFill>
                <a:latin typeface="DejaVu Sans"/>
                <a:ea typeface="DejaVu Sans"/>
                <a:cs typeface="DejaVu Sans"/>
              </a:rPr>
              <a:t>Cinematic enough for television, honest enough to trust</a:t>
            </a:r>
          </a:p>
        </p:txBody>
      </p:sp>
      <p:sp>
        <p:nvSpPr>
          <p:cNvPr id="6" name="">
            <a:extLst xmlns:a="http://schemas.openxmlformats.org/drawingml/2006/main">
              <a:ext uri="{FF2B5EF4-FFF2-40B4-BE49-F238E27FC236}">
                <a16:creationId xmlns:a16="http://schemas.microsoft.com/office/drawing/2014/main" id="{4A13CCAB-8029-4945-95B7-F4DFD7E4F599}"/>
              </a:ext>
            </a:extLst>
          </p:cNvPr>
          <p:cNvSpPr>
            <a:spLocks xmlns:a="http://schemas.openxmlformats.org/drawingml/2006/main" noGrp="1"/>
          </p:cNvSpPr>
          <p:nvPr/>
        </p:nvSpPr>
        <p:spPr>
          <a:xfrm xmlns:a="http://schemas.openxmlformats.org/drawingml/2006/main">
            <a:off x="561975" y="1057275"/>
            <a:ext cx="685800" cy="47625"/>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BEFC76E2-5468-45A2-B0C7-C8DEEBBAD3E9}"/>
              </a:ext>
            </a:extLst>
          </p:cNvPr>
          <p:cNvSpPr>
            <a:spLocks xmlns:a="http://schemas.openxmlformats.org/drawingml/2006/main" noGrp="1"/>
          </p:cNvSpPr>
          <p:nvPr/>
        </p:nvSpPr>
        <p:spPr>
          <a:xfrm xmlns:a="http://schemas.openxmlformats.org/drawingml/2006/main">
            <a:off x="552450" y="1219200"/>
            <a:ext cx="7810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434"/>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The show protects the credibility of the investigation while giving the audience a strong visual experience</a:t>
            </a:r>
          </a:p>
        </p:txBody>
      </p:sp>
      <p:pic>
        <p:nvPicPr>
          <p:cNvPr id="28" name=""/>
          <p:cNvPicPr>
            <a:picLocks xmlns:a="http://schemas.openxmlformats.org/drawingml/2006/main" noChangeAspect="1"/>
          </p:cNvPicPr>
          <p:nvPr/>
        </p:nvPicPr>
        <p:blipFill>
          <a:blip xmlns:r="http://schemas.openxmlformats.org/officeDocument/2006/relationships" xmlns:a="http://schemas.openxmlformats.org/drawingml/2006/main" r:embed="R75daeb4e28c0467c"/>
          <a:stretch xmlns:a="http://schemas.openxmlformats.org/drawingml/2006/main"/>
        </p:blipFill>
        <p:spPr>
          <a:xfrm xmlns:a="http://schemas.openxmlformats.org/drawingml/2006/main">
            <a:off x="1257283" y="1809750"/>
            <a:ext cx="2305084" cy="4095750"/>
          </a:xfrm>
          <a:prstGeom xmlns:a="http://schemas.openxmlformats.org/drawingml/2006/main" prst="roundRect">
            <a:avLst>
              <a:gd name="adj" fmla="val 3590"/>
            </a:avLst>
          </a:prstGeom>
        </p:spPr>
      </p:pic>
      <p:sp>
        <p:nvSpPr>
          <p:cNvPr id="9" name="">
            <a:extLst xmlns:a="http://schemas.openxmlformats.org/drawingml/2006/main">
              <a:ext uri="{FF2B5EF4-FFF2-40B4-BE49-F238E27FC236}">
                <a16:creationId xmlns:a16="http://schemas.microsoft.com/office/drawing/2014/main" id="{13E3B79A-1EDB-420F-B1C8-6AA7858CDBC1}"/>
              </a:ext>
            </a:extLst>
          </p:cNvPr>
          <p:cNvSpPr>
            <a:spLocks xmlns:a="http://schemas.openxmlformats.org/drawingml/2006/main" noGrp="1"/>
          </p:cNvSpPr>
          <p:nvPr/>
        </p:nvSpPr>
        <p:spPr>
          <a:xfrm xmlns:a="http://schemas.openxmlformats.org/drawingml/2006/main">
            <a:off x="4572000" y="1809750"/>
            <a:ext cx="6648450" cy="876300"/>
          </a:xfrm>
          <a:prstGeom xmlns:a="http://schemas.openxmlformats.org/drawingml/2006/main" prst="roundRect">
            <a:avLst>
              <a:gd name="adj" fmla="val 8696"/>
            </a:avLst>
          </a:prstGeom>
          <a:solidFill xmlns:a="http://schemas.openxmlformats.org/drawingml/2006/main">
            <a:srgbClr val="111318"/>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2006C716-68A1-4D8D-8512-3A4150F68637}"/>
              </a:ext>
            </a:extLst>
          </p:cNvPr>
          <p:cNvSpPr>
            <a:spLocks xmlns:a="http://schemas.openxmlformats.org/drawingml/2006/main" noGrp="1"/>
          </p:cNvSpPr>
          <p:nvPr/>
        </p:nvSpPr>
        <p:spPr>
          <a:xfrm xmlns:a="http://schemas.openxmlformats.org/drawingml/2006/main">
            <a:off x="4810125" y="1962150"/>
            <a:ext cx="2238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5000"/>
          </a:bodyPr>
          <a:lstStyle xmlns:a="http://schemas.openxmlformats.org/drawingml/2006/main"/>
          <a:p xmlns:a="http://schemas.openxmlformats.org/drawingml/2006/main">
            <a:pPr algn="l">
              <a:defRPr sz="1200" b="1" i="0">
                <a:solidFill>
                  <a:srgbClr val="CC1F2F"/>
                </a:solidFill>
                <a:latin typeface="DejaVu Sans"/>
                <a:ea typeface="DejaVu Sans"/>
                <a:cs typeface="DejaVu Sans"/>
              </a:defRPr>
            </a:pPr>
            <a:r>
              <a:rPr sz="1200" b="1" i="0">
                <a:solidFill>
                  <a:srgbClr val="CC1F2F"/>
                </a:solidFill>
                <a:latin typeface="DejaVu Sans"/>
                <a:ea typeface="DejaVu Sans"/>
                <a:cs typeface="DejaVu Sans"/>
              </a:rPr>
              <a:t>VISUAL LANGUAGE</a:t>
            </a:r>
          </a:p>
        </p:txBody>
      </p:sp>
      <p:sp>
        <p:nvSpPr>
          <p:cNvPr id="11" name="">
            <a:extLst xmlns:a="http://schemas.openxmlformats.org/drawingml/2006/main">
              <a:ext uri="{FF2B5EF4-FFF2-40B4-BE49-F238E27FC236}">
                <a16:creationId xmlns:a16="http://schemas.microsoft.com/office/drawing/2014/main" id="{4738AB7F-7B34-4C60-BE55-B3ABDFE500BC}"/>
              </a:ext>
            </a:extLst>
          </p:cNvPr>
          <p:cNvSpPr>
            <a:spLocks xmlns:a="http://schemas.openxmlformats.org/drawingml/2006/main" noGrp="1"/>
          </p:cNvSpPr>
          <p:nvPr/>
        </p:nvSpPr>
        <p:spPr>
          <a:xfrm xmlns:a="http://schemas.openxmlformats.org/drawingml/2006/main">
            <a:off x="7096125" y="1943100"/>
            <a:ext cx="38290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37"/>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Dark, polished location photography paired with readable evidence graphics and restrained reenactment when history needs context.</a:t>
            </a:r>
          </a:p>
        </p:txBody>
      </p:sp>
      <p:sp>
        <p:nvSpPr>
          <p:cNvPr id="12" name="">
            <a:extLst xmlns:a="http://schemas.openxmlformats.org/drawingml/2006/main">
              <a:ext uri="{FF2B5EF4-FFF2-40B4-BE49-F238E27FC236}">
                <a16:creationId xmlns:a16="http://schemas.microsoft.com/office/drawing/2014/main" id="{45C8971D-6641-4343-A4F1-BB008C7F30FD}"/>
              </a:ext>
            </a:extLst>
          </p:cNvPr>
          <p:cNvSpPr>
            <a:spLocks xmlns:a="http://schemas.openxmlformats.org/drawingml/2006/main" noGrp="1"/>
          </p:cNvSpPr>
          <p:nvPr/>
        </p:nvSpPr>
        <p:spPr>
          <a:xfrm xmlns:a="http://schemas.openxmlformats.org/drawingml/2006/main">
            <a:off x="4572000" y="2838450"/>
            <a:ext cx="6648450" cy="876300"/>
          </a:xfrm>
          <a:prstGeom xmlns:a="http://schemas.openxmlformats.org/drawingml/2006/main" prst="roundRect">
            <a:avLst>
              <a:gd name="adj" fmla="val 8696"/>
            </a:avLst>
          </a:prstGeom>
          <a:solidFill xmlns:a="http://schemas.openxmlformats.org/drawingml/2006/main">
            <a:srgbClr val="11131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BE3C3020-51B8-43A9-97D5-FAFED26C7B6A}"/>
              </a:ext>
            </a:extLst>
          </p:cNvPr>
          <p:cNvSpPr>
            <a:spLocks xmlns:a="http://schemas.openxmlformats.org/drawingml/2006/main" noGrp="1"/>
          </p:cNvSpPr>
          <p:nvPr/>
        </p:nvSpPr>
        <p:spPr>
          <a:xfrm xmlns:a="http://schemas.openxmlformats.org/drawingml/2006/main">
            <a:off x="4810125" y="2990850"/>
            <a:ext cx="2238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5000"/>
          </a:bodyPr>
          <a:lstStyle xmlns:a="http://schemas.openxmlformats.org/drawingml/2006/main"/>
          <a:p xmlns:a="http://schemas.openxmlformats.org/drawingml/2006/main">
            <a:pPr algn="l">
              <a:defRPr sz="1200" b="1" i="0">
                <a:solidFill>
                  <a:srgbClr val="CC1F2F"/>
                </a:solidFill>
                <a:latin typeface="DejaVu Sans"/>
                <a:ea typeface="DejaVu Sans"/>
                <a:cs typeface="DejaVu Sans"/>
              </a:defRPr>
            </a:pPr>
            <a:r>
              <a:rPr sz="1200" b="1" i="0">
                <a:solidFill>
                  <a:srgbClr val="CC1F2F"/>
                </a:solidFill>
                <a:latin typeface="DejaVu Sans"/>
                <a:ea typeface="DejaVu Sans"/>
                <a:cs typeface="DejaVu Sans"/>
              </a:rPr>
              <a:t>INVESTIGATION COVERAGE</a:t>
            </a:r>
          </a:p>
        </p:txBody>
      </p:sp>
      <p:sp>
        <p:nvSpPr>
          <p:cNvPr id="14" name="">
            <a:extLst xmlns:a="http://schemas.openxmlformats.org/drawingml/2006/main">
              <a:ext uri="{FF2B5EF4-FFF2-40B4-BE49-F238E27FC236}">
                <a16:creationId xmlns:a16="http://schemas.microsoft.com/office/drawing/2014/main" id="{2957D469-AE2E-4CA8-A119-9CA2343AB590}"/>
              </a:ext>
            </a:extLst>
          </p:cNvPr>
          <p:cNvSpPr>
            <a:spLocks xmlns:a="http://schemas.openxmlformats.org/drawingml/2006/main" noGrp="1"/>
          </p:cNvSpPr>
          <p:nvPr/>
        </p:nvSpPr>
        <p:spPr>
          <a:xfrm xmlns:a="http://schemas.openxmlformats.org/drawingml/2006/main">
            <a:off x="7096125" y="2971800"/>
            <a:ext cx="38290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37"/>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Clean host audio, establishing footage, multiple cameras and isolated equipment feeds that preserve what happened in the room.</a:t>
            </a:r>
          </a:p>
        </p:txBody>
      </p:sp>
      <p:sp>
        <p:nvSpPr>
          <p:cNvPr id="15" name="">
            <a:extLst xmlns:a="http://schemas.openxmlformats.org/drawingml/2006/main">
              <a:ext uri="{FF2B5EF4-FFF2-40B4-BE49-F238E27FC236}">
                <a16:creationId xmlns:a16="http://schemas.microsoft.com/office/drawing/2014/main" id="{9F1F79CD-C0D1-46E9-9AE3-7223AEAD6C1C}"/>
              </a:ext>
            </a:extLst>
          </p:cNvPr>
          <p:cNvSpPr>
            <a:spLocks xmlns:a="http://schemas.openxmlformats.org/drawingml/2006/main" noGrp="1"/>
          </p:cNvSpPr>
          <p:nvPr/>
        </p:nvSpPr>
        <p:spPr>
          <a:xfrm xmlns:a="http://schemas.openxmlformats.org/drawingml/2006/main">
            <a:off x="4572000" y="3867150"/>
            <a:ext cx="6648450" cy="876300"/>
          </a:xfrm>
          <a:prstGeom xmlns:a="http://schemas.openxmlformats.org/drawingml/2006/main" prst="roundRect">
            <a:avLst>
              <a:gd name="adj" fmla="val 8696"/>
            </a:avLst>
          </a:prstGeom>
          <a:solidFill xmlns:a="http://schemas.openxmlformats.org/drawingml/2006/main">
            <a:srgbClr val="111318"/>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F9B17689-FDBE-447B-9521-3363A132A899}"/>
              </a:ext>
            </a:extLst>
          </p:cNvPr>
          <p:cNvSpPr>
            <a:spLocks xmlns:a="http://schemas.openxmlformats.org/drawingml/2006/main" noGrp="1"/>
          </p:cNvSpPr>
          <p:nvPr/>
        </p:nvSpPr>
        <p:spPr>
          <a:xfrm xmlns:a="http://schemas.openxmlformats.org/drawingml/2006/main">
            <a:off x="4810125" y="4019550"/>
            <a:ext cx="2238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5000"/>
          </a:bodyPr>
          <a:lstStyle xmlns:a="http://schemas.openxmlformats.org/drawingml/2006/main"/>
          <a:p xmlns:a="http://schemas.openxmlformats.org/drawingml/2006/main">
            <a:pPr algn="l">
              <a:defRPr sz="1200" b="1" i="0">
                <a:solidFill>
                  <a:srgbClr val="CC1F2F"/>
                </a:solidFill>
                <a:latin typeface="DejaVu Sans"/>
                <a:ea typeface="DejaVu Sans"/>
                <a:cs typeface="DejaVu Sans"/>
              </a:defRPr>
            </a:pPr>
            <a:r>
              <a:rPr sz="1200" b="1" i="0">
                <a:solidFill>
                  <a:srgbClr val="CC1F2F"/>
                </a:solidFill>
                <a:latin typeface="DejaVu Sans"/>
                <a:ea typeface="DejaVu Sans"/>
                <a:cs typeface="DejaVu Sans"/>
              </a:rPr>
              <a:t>EVIDENCE STANDARD</a:t>
            </a:r>
          </a:p>
        </p:txBody>
      </p:sp>
      <p:sp>
        <p:nvSpPr>
          <p:cNvPr id="17" name="">
            <a:extLst xmlns:a="http://schemas.openxmlformats.org/drawingml/2006/main">
              <a:ext uri="{FF2B5EF4-FFF2-40B4-BE49-F238E27FC236}">
                <a16:creationId xmlns:a16="http://schemas.microsoft.com/office/drawing/2014/main" id="{5CD15C83-BCEC-4362-AB57-E4E85D0C317E}"/>
              </a:ext>
            </a:extLst>
          </p:cNvPr>
          <p:cNvSpPr>
            <a:spLocks xmlns:a="http://schemas.openxmlformats.org/drawingml/2006/main" noGrp="1"/>
          </p:cNvSpPr>
          <p:nvPr/>
        </p:nvSpPr>
        <p:spPr>
          <a:xfrm xmlns:a="http://schemas.openxmlformats.org/drawingml/2006/main">
            <a:off x="7096125" y="4000500"/>
            <a:ext cx="38290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37"/>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The episode shows the attempt to debunk. Unresolved moments stay unresolved instead of becoming forced conclusions.</a:t>
            </a:r>
          </a:p>
        </p:txBody>
      </p:sp>
      <p:sp>
        <p:nvSpPr>
          <p:cNvPr id="18" name="">
            <a:extLst xmlns:a="http://schemas.openxmlformats.org/drawingml/2006/main">
              <a:ext uri="{FF2B5EF4-FFF2-40B4-BE49-F238E27FC236}">
                <a16:creationId xmlns:a16="http://schemas.microsoft.com/office/drawing/2014/main" id="{BF73CBA2-C80F-421C-B26A-5BF145FBB45B}"/>
              </a:ext>
            </a:extLst>
          </p:cNvPr>
          <p:cNvSpPr>
            <a:spLocks xmlns:a="http://schemas.openxmlformats.org/drawingml/2006/main" noGrp="1"/>
          </p:cNvSpPr>
          <p:nvPr/>
        </p:nvSpPr>
        <p:spPr>
          <a:xfrm xmlns:a="http://schemas.openxmlformats.org/drawingml/2006/main">
            <a:off x="4572000" y="4895850"/>
            <a:ext cx="6648450" cy="876300"/>
          </a:xfrm>
          <a:prstGeom xmlns:a="http://schemas.openxmlformats.org/drawingml/2006/main" prst="roundRect">
            <a:avLst>
              <a:gd name="adj" fmla="val 8696"/>
            </a:avLst>
          </a:prstGeom>
          <a:solidFill xmlns:a="http://schemas.openxmlformats.org/drawingml/2006/main">
            <a:srgbClr val="111318"/>
          </a:solidFill>
          <a:ln xmlns:a="http://schemas.openxmlformats.org/drawingml/2006/main" w="0">
            <a:noFill/>
          </a:ln>
        </p:spPr>
      </p:sp>
      <p:sp>
        <p:nvSpPr>
          <p:cNvPr id="19" name="">
            <a:extLst xmlns:a="http://schemas.openxmlformats.org/drawingml/2006/main">
              <a:ext uri="{FF2B5EF4-FFF2-40B4-BE49-F238E27FC236}">
                <a16:creationId xmlns:a16="http://schemas.microsoft.com/office/drawing/2014/main" id="{6A97DF44-1FE4-4216-BF7D-DA12BDD3DDEB}"/>
              </a:ext>
            </a:extLst>
          </p:cNvPr>
          <p:cNvSpPr>
            <a:spLocks xmlns:a="http://schemas.openxmlformats.org/drawingml/2006/main" noGrp="1"/>
          </p:cNvSpPr>
          <p:nvPr/>
        </p:nvSpPr>
        <p:spPr>
          <a:xfrm xmlns:a="http://schemas.openxmlformats.org/drawingml/2006/main">
            <a:off x="4810125" y="5048250"/>
            <a:ext cx="223837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75000"/>
          </a:bodyPr>
          <a:lstStyle xmlns:a="http://schemas.openxmlformats.org/drawingml/2006/main"/>
          <a:p xmlns:a="http://schemas.openxmlformats.org/drawingml/2006/main">
            <a:pPr algn="l">
              <a:defRPr sz="1200" b="1" i="0">
                <a:solidFill>
                  <a:srgbClr val="CC1F2F"/>
                </a:solidFill>
                <a:latin typeface="DejaVu Sans"/>
                <a:ea typeface="DejaVu Sans"/>
                <a:cs typeface="DejaVu Sans"/>
              </a:defRPr>
            </a:pPr>
            <a:r>
              <a:rPr sz="1200" b="1" i="0">
                <a:solidFill>
                  <a:srgbClr val="CC1F2F"/>
                </a:solidFill>
                <a:latin typeface="DejaVu Sans"/>
                <a:ea typeface="DejaVu Sans"/>
                <a:cs typeface="DejaVu Sans"/>
              </a:rPr>
              <a:t>DIGITAL EXTENSIONS</a:t>
            </a:r>
          </a:p>
        </p:txBody>
      </p:sp>
      <p:sp>
        <p:nvSpPr>
          <p:cNvPr id="20" name="">
            <a:extLst xmlns:a="http://schemas.openxmlformats.org/drawingml/2006/main">
              <a:ext uri="{FF2B5EF4-FFF2-40B4-BE49-F238E27FC236}">
                <a16:creationId xmlns:a16="http://schemas.microsoft.com/office/drawing/2014/main" id="{C9F40644-40EC-4B33-AF14-B0556C1E5DEF}"/>
              </a:ext>
            </a:extLst>
          </p:cNvPr>
          <p:cNvSpPr>
            <a:spLocks xmlns:a="http://schemas.openxmlformats.org/drawingml/2006/main" noGrp="1"/>
          </p:cNvSpPr>
          <p:nvPr/>
        </p:nvSpPr>
        <p:spPr>
          <a:xfrm xmlns:a="http://schemas.openxmlformats.org/drawingml/2006/main">
            <a:off x="7096125" y="5029200"/>
            <a:ext cx="38290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037"/>
          </a:bodyPr>
          <a:lstStyle xmlns:a="http://schemas.openxmlformats.org/drawingml/2006/main"/>
          <a:p xmlns:a="http://schemas.openxmlformats.org/drawingml/2006/main">
            <a:pPr algn="l">
              <a:defRPr sz="1125" b="0" i="0">
                <a:solidFill>
                  <a:srgbClr val="B7BAC0"/>
                </a:solidFill>
                <a:latin typeface="DejaVu Sans"/>
                <a:ea typeface="DejaVu Sans"/>
                <a:cs typeface="DejaVu Sans"/>
              </a:defRPr>
            </a:pPr>
            <a:r>
              <a:rPr sz="1125" b="0" i="0">
                <a:solidFill>
                  <a:srgbClr val="B7BAC0"/>
                </a:solidFill>
                <a:latin typeface="DejaVu Sans"/>
                <a:ea typeface="DejaVu Sans"/>
                <a:cs typeface="DejaVu Sans"/>
              </a:rPr>
              <a:t>Short evidence cuts, host reactions and post-episode discussion feed the social audience without replacing the full story.</a:t>
            </a:r>
          </a:p>
        </p:txBody>
      </p:sp>
    </p:spTree>
    <p:extLst>
      <p:ext uri="{BB962C8B-B14F-4D97-AF65-F5344CB8AC3E}">
        <p14:creationId xmlns:p14="http://schemas.microsoft.com/office/powerpoint/2010/main" val="76101782"/>
      </p:ext>
    </p:extLst>
  </p:cSld>
</p:sld>
</file>

<file path=ppt/slides/slide10.xml><?xml version="1.0" encoding="utf-8"?>
<p:sld xmlns:p="http://schemas.openxmlformats.org/presentationml/2006/main">
  <p:cSld>
    <p:bg>
      <p:bgPr>
        <a:solidFill xmlns:a="http://schemas.openxmlformats.org/drawingml/2006/main">
          <a:srgbClr val="07080A"/>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aaa56088497144b8"/>
          <a:stretch xmlns:a="http://schemas.openxmlformats.org/drawingml/2006/main"/>
        </p:blipFill>
        <p:spPr>
          <a:xfrm xmlns:a="http://schemas.openxmlformats.org/drawingml/2006/main">
            <a:off x="8191500" y="704850"/>
            <a:ext cx="2667000" cy="2667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AEF529-4266-4E25-B3C8-11584D13474C}"/>
              </a:ext>
            </a:extLst>
          </p:cNvPr>
          <p:cNvSpPr>
            <a:spLocks xmlns:a="http://schemas.openxmlformats.org/drawingml/2006/main" noGrp="1"/>
          </p:cNvSpPr>
          <p:nvPr/>
        </p:nvSpPr>
        <p:spPr>
          <a:xfrm xmlns:a="http://schemas.openxmlformats.org/drawingml/2006/main">
            <a:off x="0" y="0"/>
            <a:ext cx="114300" cy="685800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FA945D14-E70A-4934-A4B2-3E8952816A21}"/>
              </a:ext>
            </a:extLst>
          </p:cNvPr>
          <p:cNvSpPr>
            <a:spLocks xmlns:a="http://schemas.openxmlformats.org/drawingml/2006/main" noGrp="1"/>
          </p:cNvSpPr>
          <p:nvPr/>
        </p:nvSpPr>
        <p:spPr>
          <a:xfrm xmlns:a="http://schemas.openxmlformats.org/drawingml/2006/main">
            <a:off x="609600" y="742950"/>
            <a:ext cx="733425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p xmlns:a="http://schemas.openxmlformats.org/drawingml/2006/main">
            <a:pPr algn="l">
              <a:defRPr sz="3450" b="1" i="0">
                <a:solidFill>
                  <a:srgbClr val="F4F1EC"/>
                </a:solidFill>
                <a:latin typeface="DejaVu Sans"/>
                <a:ea typeface="DejaVu Sans"/>
                <a:cs typeface="DejaVu Sans"/>
              </a:defRPr>
            </a:pPr>
            <a:r>
              <a:rPr sz="3450" b="1" i="0">
                <a:solidFill>
                  <a:srgbClr val="F4F1EC"/>
                </a:solidFill>
                <a:latin typeface="DejaVu Sans"/>
                <a:ea typeface="DejaVu Sans"/>
                <a:cs typeface="DejaVu Sans"/>
              </a:rPr>
              <a:t>SEEKING THE RIGHT</a:t>
            </a:r>
          </a:p>
          <a:p xmlns:a="http://schemas.openxmlformats.org/drawingml/2006/main">
            <a:pPr algn="l">
              <a:defRPr sz="3450" b="1" i="0">
                <a:solidFill>
                  <a:srgbClr val="F4F1EC"/>
                </a:solidFill>
                <a:latin typeface="DejaVu Sans"/>
                <a:ea typeface="DejaVu Sans"/>
                <a:cs typeface="DejaVu Sans"/>
              </a:defRPr>
            </a:pPr>
            <a:r>
              <a:rPr sz="3450" b="1" i="0">
                <a:solidFill>
                  <a:srgbClr val="F4F1EC"/>
                </a:solidFill>
                <a:latin typeface="DejaVu Sans"/>
                <a:ea typeface="DejaVu Sans"/>
                <a:cs typeface="DejaVu Sans"/>
              </a:rPr>
              <a:t>PRODUCTION PARTNER</a:t>
            </a:r>
          </a:p>
        </p:txBody>
      </p:sp>
      <p:sp>
        <p:nvSpPr>
          <p:cNvPr id="4" name="">
            <a:extLst xmlns:a="http://schemas.openxmlformats.org/drawingml/2006/main">
              <a:ext uri="{FF2B5EF4-FFF2-40B4-BE49-F238E27FC236}">
                <a16:creationId xmlns:a16="http://schemas.microsoft.com/office/drawing/2014/main" id="{DB183992-28B1-4ED2-B81F-4FC7BBF43E62}"/>
              </a:ext>
            </a:extLst>
          </p:cNvPr>
          <p:cNvSpPr>
            <a:spLocks xmlns:a="http://schemas.openxmlformats.org/drawingml/2006/main" noGrp="1"/>
          </p:cNvSpPr>
          <p:nvPr/>
        </p:nvSpPr>
        <p:spPr>
          <a:xfrm xmlns:a="http://schemas.openxmlformats.org/drawingml/2006/main">
            <a:off x="628650" y="2190750"/>
            <a:ext cx="876300" cy="57150"/>
          </a:xfrm>
          <a:prstGeom xmlns:a="http://schemas.openxmlformats.org/drawingml/2006/main" prst="rect">
            <a:avLst/>
          </a:prstGeom>
          <a:solidFill xmlns:a="http://schemas.openxmlformats.org/drawingml/2006/main">
            <a:srgbClr val="CC1F2F"/>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1888E3AB-13AE-4FC3-8521-00187ADEFB73}"/>
              </a:ext>
            </a:extLst>
          </p:cNvPr>
          <p:cNvSpPr>
            <a:spLocks xmlns:a="http://schemas.openxmlformats.org/drawingml/2006/main" noGrp="1"/>
          </p:cNvSpPr>
          <p:nvPr/>
        </p:nvSpPr>
        <p:spPr>
          <a:xfrm xmlns:a="http://schemas.openxmlformats.org/drawingml/2006/main">
            <a:off x="628650" y="2600325"/>
            <a:ext cx="6667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761"/>
          </a:bodyPr>
          <a:lstStyle xmlns:a="http://schemas.openxmlformats.org/drawingml/2006/main"/>
          <a:p xmlns:a="http://schemas.openxmlformats.org/drawingml/2006/main">
            <a:pPr algn="l">
              <a:defRPr sz="1650" b="0" i="0">
                <a:solidFill>
                  <a:srgbClr val="F4F1EC"/>
                </a:solidFill>
                <a:latin typeface="DejaVu Sans"/>
                <a:ea typeface="DejaVu Sans"/>
                <a:cs typeface="DejaVu Sans"/>
              </a:defRPr>
            </a:pPr>
            <a:r>
              <a:rPr sz="1650" b="0" i="0">
                <a:solidFill>
                  <a:srgbClr val="F4F1EC"/>
                </a:solidFill>
                <a:latin typeface="DejaVu Sans"/>
                <a:ea typeface="DejaVu Sans"/>
                <a:cs typeface="DejaVu Sans"/>
              </a:rPr>
              <a:t>Jennifer Johnson and Ryan Oswald are seeking an experienced unscripted television partner to develop Haunted Bloodline, shape the series package and position it for network or streaming buyers.</a:t>
            </a:r>
          </a:p>
        </p:txBody>
      </p:sp>
      <p:sp>
        <p:nvSpPr>
          <p:cNvPr id="6" name="">
            <a:extLst xmlns:a="http://schemas.openxmlformats.org/drawingml/2006/main">
              <a:ext uri="{FF2B5EF4-FFF2-40B4-BE49-F238E27FC236}">
                <a16:creationId xmlns:a16="http://schemas.microsoft.com/office/drawing/2014/main" id="{9581D561-BE04-43F1-8775-9EE8B17E9D79}"/>
              </a:ext>
            </a:extLst>
          </p:cNvPr>
          <p:cNvSpPr>
            <a:spLocks xmlns:a="http://schemas.openxmlformats.org/drawingml/2006/main" noGrp="1"/>
          </p:cNvSpPr>
          <p:nvPr/>
        </p:nvSpPr>
        <p:spPr>
          <a:xfrm xmlns:a="http://schemas.openxmlformats.org/drawingml/2006/main">
            <a:off x="628650" y="3905250"/>
            <a:ext cx="685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4167"/>
          </a:bodyPr>
          <a:lstStyle xmlns:a="http://schemas.openxmlformats.org/drawingml/2006/main"/>
          <a:p xmlns:a="http://schemas.openxmlformats.org/drawingml/2006/main">
            <a:pPr algn="l">
              <a:defRPr sz="1500" b="1" i="0">
                <a:solidFill>
                  <a:srgbClr val="CC1F2F"/>
                </a:solidFill>
                <a:latin typeface="DejaVu Sans"/>
                <a:ea typeface="DejaVu Sans"/>
                <a:cs typeface="DejaVu Sans"/>
              </a:defRPr>
            </a:pPr>
            <a:r>
              <a:rPr sz="1500" b="1" i="0">
                <a:solidFill>
                  <a:srgbClr val="CC1F2F"/>
                </a:solidFill>
                <a:latin typeface="DejaVu Sans"/>
                <a:ea typeface="DejaVu Sans"/>
                <a:cs typeface="DejaVu Sans"/>
              </a:rPr>
              <a:t>THE BRAND, HOSTS, INVESTIGATIONS AND ORIGINAL FOOTAGE ARE ALREADY IN PLACE.</a:t>
            </a:r>
          </a:p>
        </p:txBody>
      </p:sp>
      <p:sp>
        <p:nvSpPr>
          <p:cNvPr id="7" name="">
            <a:extLst xmlns:a="http://schemas.openxmlformats.org/drawingml/2006/main">
              <a:ext uri="{FF2B5EF4-FFF2-40B4-BE49-F238E27FC236}">
                <a16:creationId xmlns:a16="http://schemas.microsoft.com/office/drawing/2014/main" id="{7C05E6FB-D16A-40D0-9B48-A544E3C1BA7E}"/>
              </a:ext>
            </a:extLst>
          </p:cNvPr>
          <p:cNvSpPr>
            <a:spLocks xmlns:a="http://schemas.openxmlformats.org/drawingml/2006/main" noGrp="1"/>
          </p:cNvSpPr>
          <p:nvPr/>
        </p:nvSpPr>
        <p:spPr>
          <a:xfrm xmlns:a="http://schemas.openxmlformats.org/drawingml/2006/main">
            <a:off x="628650" y="4724400"/>
            <a:ext cx="10382250" cy="9525"/>
          </a:xfrm>
          <a:prstGeom xmlns:a="http://schemas.openxmlformats.org/drawingml/2006/main" prst="rect">
            <a:avLst/>
          </a:prstGeom>
          <a:solidFill xmlns:a="http://schemas.openxmlformats.org/drawingml/2006/main">
            <a:srgbClr val="30333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F78A503F-AC39-4D33-B5B2-19B6997ADA69}"/>
              </a:ext>
            </a:extLst>
          </p:cNvPr>
          <p:cNvSpPr>
            <a:spLocks xmlns:a="http://schemas.openxmlformats.org/drawingml/2006/main" noGrp="1"/>
          </p:cNvSpPr>
          <p:nvPr/>
        </p:nvSpPr>
        <p:spPr>
          <a:xfrm xmlns:a="http://schemas.openxmlformats.org/drawingml/2006/main">
            <a:off x="628650" y="5010150"/>
            <a:ext cx="5429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1159"/>
          </a:bodyPr>
          <a:lstStyle xmlns:a="http://schemas.openxmlformats.org/drawingml/2006/main"/>
          <a:p xmlns:a="http://schemas.openxmlformats.org/drawingml/2006/main">
            <a:pPr algn="l">
              <a:defRPr sz="1725" b="1" i="0">
                <a:solidFill>
                  <a:srgbClr val="F4F1EC"/>
                </a:solidFill>
                <a:latin typeface="DejaVu Sans"/>
                <a:ea typeface="DejaVu Sans"/>
                <a:cs typeface="DejaVu Sans"/>
              </a:defRPr>
            </a:pPr>
            <a:r>
              <a:rPr sz="1725" b="1" i="0">
                <a:solidFill>
                  <a:srgbClr val="F4F1EC"/>
                </a:solidFill>
                <a:latin typeface="DejaVu Sans"/>
                <a:ea typeface="DejaVu Sans"/>
                <a:cs typeface="DejaVu Sans"/>
              </a:rPr>
              <a:t>JENNIFER JOHNSON + RYAN OSWALD</a:t>
            </a:r>
          </a:p>
        </p:txBody>
      </p:sp>
      <p:sp>
        <p:nvSpPr>
          <p:cNvPr id="9" name="">
            <a:extLst xmlns:a="http://schemas.openxmlformats.org/drawingml/2006/main">
              <a:ext uri="{FF2B5EF4-FFF2-40B4-BE49-F238E27FC236}">
                <a16:creationId xmlns:a16="http://schemas.microsoft.com/office/drawing/2014/main" id="{8930380D-3F96-4E7C-A25B-A7DC95E88666}"/>
              </a:ext>
            </a:extLst>
          </p:cNvPr>
          <p:cNvSpPr>
            <a:spLocks xmlns:a="http://schemas.openxmlformats.org/drawingml/2006/main" noGrp="1"/>
          </p:cNvSpPr>
          <p:nvPr/>
        </p:nvSpPr>
        <p:spPr>
          <a:xfrm xmlns:a="http://schemas.openxmlformats.org/drawingml/2006/main">
            <a:off x="628650" y="5381625"/>
            <a:ext cx="4667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417"/>
          </a:bodyPr>
          <a:lstStyle xmlns:a="http://schemas.openxmlformats.org/drawingml/2006/main"/>
          <a:p xmlns:a="http://schemas.openxmlformats.org/drawingml/2006/main">
            <a:pPr algn="l">
              <a:defRPr sz="1200" b="0" i="0">
                <a:solidFill>
                  <a:srgbClr val="B7BAC0"/>
                </a:solidFill>
                <a:latin typeface="DejaVu Sans"/>
                <a:ea typeface="DejaVu Sans"/>
                <a:cs typeface="DejaVu Sans"/>
              </a:defRPr>
            </a:pPr>
            <a:r>
              <a:rPr sz="1200" b="0" i="0">
                <a:solidFill>
                  <a:srgbClr val="B7BAC0"/>
                </a:solidFill>
                <a:latin typeface="DejaVu Sans"/>
                <a:ea typeface="DejaVu Sans"/>
                <a:cs typeface="DejaVu Sans"/>
              </a:rPr>
              <a:t>Creators and Hosts, Haunted Bloodline</a:t>
            </a:r>
          </a:p>
        </p:txBody>
      </p:sp>
      <p:sp>
        <p:nvSpPr>
          <p:cNvPr id="10" name="">
            <a:extLst xmlns:a="http://schemas.openxmlformats.org/drawingml/2006/main">
              <a:ext uri="{FF2B5EF4-FFF2-40B4-BE49-F238E27FC236}">
                <a16:creationId xmlns:a16="http://schemas.microsoft.com/office/drawing/2014/main" id="{DCE04348-1FE8-495A-8329-3455F9216142}"/>
              </a:ext>
            </a:extLst>
          </p:cNvPr>
          <p:cNvSpPr>
            <a:spLocks xmlns:a="http://schemas.openxmlformats.org/drawingml/2006/main" noGrp="1"/>
          </p:cNvSpPr>
          <p:nvPr/>
        </p:nvSpPr>
        <p:spPr>
          <a:xfrm xmlns:a="http://schemas.openxmlformats.org/drawingml/2006/main">
            <a:off x="6667500" y="5010150"/>
            <a:ext cx="43338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0702"/>
          </a:bodyPr>
          <a:lstStyle xmlns:a="http://schemas.openxmlformats.org/drawingml/2006/main"/>
          <a:p xmlns:a="http://schemas.openxmlformats.org/drawingml/2006/main">
            <a:pPr algn="r">
              <a:defRPr sz="1425" b="1" i="0">
                <a:solidFill>
                  <a:srgbClr val="F4F1EC"/>
                </a:solidFill>
                <a:latin typeface="DejaVu Sans"/>
                <a:ea typeface="DejaVu Sans"/>
                <a:cs typeface="DejaVu Sans"/>
              </a:defRPr>
            </a:pPr>
            <a:r>
              <a:rPr sz="1425" b="1" i="0">
                <a:solidFill>
                  <a:srgbClr val="F4F1EC"/>
                </a:solidFill>
                <a:latin typeface="DejaVu Sans"/>
                <a:ea typeface="DejaVu Sans"/>
                <a:cs typeface="DejaVu Sans"/>
              </a:rPr>
              <a:t>BloodlineParanormal.com</a:t>
            </a:r>
          </a:p>
        </p:txBody>
      </p:sp>
      <p:sp>
        <p:nvSpPr>
          <p:cNvPr id="11" name="">
            <a:extLst xmlns:a="http://schemas.openxmlformats.org/drawingml/2006/main">
              <a:ext uri="{FF2B5EF4-FFF2-40B4-BE49-F238E27FC236}">
                <a16:creationId xmlns:a16="http://schemas.microsoft.com/office/drawing/2014/main" id="{B7ADCA67-4073-47EF-B959-0E335DE3DA65}"/>
              </a:ext>
            </a:extLst>
          </p:cNvPr>
          <p:cNvSpPr>
            <a:spLocks xmlns:a="http://schemas.openxmlformats.org/drawingml/2006/main" noGrp="1"/>
          </p:cNvSpPr>
          <p:nvPr/>
        </p:nvSpPr>
        <p:spPr>
          <a:xfrm xmlns:a="http://schemas.openxmlformats.org/drawingml/2006/main">
            <a:off x="6096000" y="5391150"/>
            <a:ext cx="4905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85185"/>
          </a:bodyPr>
          <a:lstStyle xmlns:a="http://schemas.openxmlformats.org/drawingml/2006/main"/>
          <a:p xmlns:a="http://schemas.openxmlformats.org/drawingml/2006/main">
            <a:pPr algn="r">
              <a:defRPr sz="1350" b="1" i="0">
                <a:solidFill>
                  <a:srgbClr val="CC1F2F"/>
                </a:solidFill>
                <a:latin typeface="DejaVu Sans"/>
                <a:ea typeface="DejaVu Sans"/>
                <a:cs typeface="DejaVu Sans"/>
              </a:defRPr>
            </a:pPr>
            <a:r>
              <a:rPr sz="1350" b="1" i="0">
                <a:solidFill>
                  <a:srgbClr val="CC1F2F"/>
                </a:solidFill>
                <a:latin typeface="DejaVu Sans"/>
                <a:ea typeface="DejaVu Sans"/>
                <a:cs typeface="DejaVu Sans"/>
              </a:rPr>
              <a:t>HauntedBloodlinePodcast@gmail.com</a:t>
            </a:r>
          </a:p>
        </p:txBody>
      </p:sp>
      <p:sp>
        <p:nvSpPr>
          <p:cNvPr id="12" name="">
            <a:extLst xmlns:a="http://schemas.openxmlformats.org/drawingml/2006/main">
              <a:ext uri="{FF2B5EF4-FFF2-40B4-BE49-F238E27FC236}">
                <a16:creationId xmlns:a16="http://schemas.microsoft.com/office/drawing/2014/main" id="{1EB645C7-1E71-4527-88A7-C1D235D3FBE0}"/>
              </a:ext>
            </a:extLst>
          </p:cNvPr>
          <p:cNvSpPr>
            <a:spLocks xmlns:a="http://schemas.openxmlformats.org/drawingml/2006/main" noGrp="1"/>
          </p:cNvSpPr>
          <p:nvPr/>
        </p:nvSpPr>
        <p:spPr>
          <a:xfrm xmlns:a="http://schemas.openxmlformats.org/drawingml/2006/main">
            <a:off x="628650" y="6115050"/>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08"/>
          </a:bodyPr>
          <a:lstStyle xmlns:a="http://schemas.openxmlformats.org/drawingml/2006/main"/>
          <a:p xmlns:a="http://schemas.openxmlformats.org/drawingml/2006/main">
            <a:pPr algn="l">
              <a:defRPr sz="975" b="1" i="0">
                <a:solidFill>
                  <a:srgbClr val="B7BAC0"/>
                </a:solidFill>
                <a:latin typeface="DejaVu Sans"/>
                <a:ea typeface="DejaVu Sans"/>
                <a:cs typeface="DejaVu Sans"/>
              </a:defRPr>
            </a:pPr>
            <a:r>
              <a:rPr sz="975" b="1" i="0">
                <a:solidFill>
                  <a:srgbClr val="B7BAC0"/>
                </a:solidFill>
                <a:latin typeface="DejaVu Sans"/>
                <a:ea typeface="DejaVu Sans"/>
                <a:cs typeface="DejaVu Sans"/>
              </a:rPr>
              <a:t>UNSCRIPTED PARANORMAL INVESTIGATION SERIES</a:t>
            </a:r>
          </a:p>
        </p:txBody>
      </p:sp>
    </p:spTree>
    <p:extLst>
      <p:ext uri="{BB962C8B-B14F-4D97-AF65-F5344CB8AC3E}">
        <p14:creationId xmlns:p14="http://schemas.microsoft.com/office/powerpoint/2010/main" val="208588156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2026-09-22T02:44:51.4220000Z</dcterms:created>
  <dcterms:modified xsi:type="dcterms:W3CDTF">2026-09-22T02:44:51.4220000Z</dcterms:modified>
</coreProperties>
</file>